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9"/>
  </p:notesMasterIdLst>
  <p:sldIdLst>
    <p:sldId id="256" r:id="rId2"/>
    <p:sldId id="257" r:id="rId3"/>
    <p:sldId id="258" r:id="rId4"/>
    <p:sldId id="259" r:id="rId5"/>
    <p:sldId id="260" r:id="rId6"/>
    <p:sldId id="283" r:id="rId7"/>
    <p:sldId id="282" r:id="rId8"/>
    <p:sldId id="261" r:id="rId9"/>
    <p:sldId id="262" r:id="rId10"/>
    <p:sldId id="263" r:id="rId11"/>
    <p:sldId id="264" r:id="rId12"/>
    <p:sldId id="265" r:id="rId13"/>
    <p:sldId id="285" r:id="rId14"/>
    <p:sldId id="266" r:id="rId15"/>
    <p:sldId id="267" r:id="rId16"/>
    <p:sldId id="268" r:id="rId17"/>
    <p:sldId id="284" r:id="rId18"/>
    <p:sldId id="286" r:id="rId19"/>
    <p:sldId id="287" r:id="rId20"/>
    <p:sldId id="288" r:id="rId21"/>
    <p:sldId id="289" r:id="rId22"/>
    <p:sldId id="290" r:id="rId23"/>
    <p:sldId id="291" r:id="rId24"/>
    <p:sldId id="292" r:id="rId25"/>
    <p:sldId id="269" r:id="rId26"/>
    <p:sldId id="270" r:id="rId27"/>
    <p:sldId id="271" r:id="rId28"/>
    <p:sldId id="272" r:id="rId29"/>
    <p:sldId id="273" r:id="rId30"/>
    <p:sldId id="274" r:id="rId31"/>
    <p:sldId id="275" r:id="rId32"/>
    <p:sldId id="276" r:id="rId33"/>
    <p:sldId id="277" r:id="rId34"/>
    <p:sldId id="281" r:id="rId35"/>
    <p:sldId id="278" r:id="rId36"/>
    <p:sldId id="279" r:id="rId37"/>
    <p:sldId id="280" r:id="rId38"/>
  </p:sldIdLst>
  <p:sldSz cx="9144000" cy="5143500" type="screen16x9"/>
  <p:notesSz cx="6858000" cy="9144000"/>
  <p:embeddedFontLst>
    <p:embeddedFont>
      <p:font typeface="Amatic SC" panose="00000500000000000000" pitchFamily="2" charset="-79"/>
      <p:regular r:id="rId40"/>
      <p:bold r:id="rId41"/>
    </p:embeddedFont>
    <p:embeddedFont>
      <p:font typeface="Source Code Pro" panose="020B0509030403020204" pitchFamily="49" charset="0"/>
      <p:regular r:id="rId42"/>
      <p:bold r:id="rId43"/>
      <p:italic r:id="rId44"/>
      <p:boldItalic r:id="rId45"/>
    </p:embeddedFont>
    <p:embeddedFont>
      <p:font typeface="Trebuchet MS" panose="020B060302020202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604" autoAdjust="0"/>
  </p:normalViewPr>
  <p:slideViewPr>
    <p:cSldViewPr snapToGrid="0">
      <p:cViewPr varScale="1">
        <p:scale>
          <a:sx n="104" d="100"/>
          <a:sy n="104" d="100"/>
        </p:scale>
        <p:origin x="408" y="76"/>
      </p:cViewPr>
      <p:guideLst>
        <p:guide orient="horz" pos="1620"/>
        <p:guide pos="288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c7e1325705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c7e1325705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c7e1325705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c7e132570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c7e1325705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c7e132570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c7e1325705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c7e1325705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c7e132570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c7e132570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c7e1325705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c7e1325705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Map units = metres</a:t>
            </a:r>
            <a:endParaRPr dirty="0"/>
          </a:p>
          <a:p>
            <a:pPr marL="0" lvl="0" indent="0" algn="l" rtl="0">
              <a:spcBef>
                <a:spcPts val="0"/>
              </a:spcBef>
              <a:spcAft>
                <a:spcPts val="0"/>
              </a:spcAft>
              <a:buNone/>
            </a:pPr>
            <a:r>
              <a:rPr lang="en-US" dirty="0"/>
              <a:t>In general, a area size like Edinburgh would </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0807366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9B763D-32AF-E27E-B68C-E2B8D93905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A50239-724E-5C58-1C1F-4E1D2E7A908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A91A8C0-7B82-C3FD-555F-AE5698DAC28D}"/>
              </a:ext>
            </a:extLst>
          </p:cNvPr>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8135240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2DCA3B-95F1-386E-F971-90A403E540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8F4C89-16C7-EA0A-D462-6D1D5411935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535E6A3-62F5-38BF-3AFB-7901C9C9B9BA}"/>
              </a:ext>
            </a:extLst>
          </p:cNvPr>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0003862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c7e1325705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c7e1325705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c7e0c8817d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c7e0c8817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 are three typical types of spatial data analysis: areal geostatistical and point patterns. We could also look at how people move between locations. Point patterns are more common and more fundamental. </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c7e1325705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c7e1325705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What is a Poisson Point Process?</a:t>
            </a:r>
            <a:endParaRPr dirty="0"/>
          </a:p>
          <a:p>
            <a:pPr marL="0" lvl="0" indent="0" algn="l" rtl="0">
              <a:spcBef>
                <a:spcPts val="0"/>
              </a:spcBef>
              <a:spcAft>
                <a:spcPts val="0"/>
              </a:spcAft>
              <a:buNone/>
            </a:pPr>
            <a:r>
              <a:rPr lang="en-GB" dirty="0"/>
              <a:t>A series of points randomly located on a mathematical space with the essential feature that the points occur independently of one another.</a:t>
            </a:r>
            <a:endParaRPr dirty="0"/>
          </a:p>
          <a:p>
            <a:pPr marL="0" lvl="0" indent="0" algn="l" rtl="0">
              <a:spcBef>
                <a:spcPts val="0"/>
              </a:spcBef>
              <a:spcAft>
                <a:spcPts val="0"/>
              </a:spcAft>
              <a:buNone/>
            </a:pPr>
            <a:r>
              <a:rPr lang="en-GB" dirty="0"/>
              <a:t>Essentially a random distribution of points across our study area we can compare our real pattern to (a NULL hypothesis). </a:t>
            </a:r>
            <a:endParaRPr dirty="0"/>
          </a:p>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c7e1325705_2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c7e1325705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c7e132570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c7e132570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-1.96 and 1.96 mean random spatial pattern.</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c7e1325705_2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c7e1325705_2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same point pattern presented with two different study areas. How differently would you describe the point pattern in both cases?</a:t>
            </a:r>
            <a:endParaRPr/>
          </a:p>
          <a:p>
            <a:pPr marL="0" lvl="0" indent="0" algn="l" rtl="0">
              <a:spcBef>
                <a:spcPts val="0"/>
              </a:spcBef>
              <a:spcAft>
                <a:spcPts val="0"/>
              </a:spcAft>
              <a:buNone/>
            </a:pPr>
            <a:r>
              <a:rPr lang="en-GB"/>
              <a:t>The size and shape of the study area also have a very strong effect on this metric.</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c7e1325705_2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c7e1325705_2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For example, for point  S1  we draw circles, each of varying radius  d , centered on that point. We then count the number of points (events) inside each circle. We repeat this for point  S2  and all other points  Si . </a:t>
            </a:r>
            <a:endParaRPr/>
          </a:p>
          <a:p>
            <a:pPr marL="0" lvl="0" indent="0" algn="l" rtl="0">
              <a:spcBef>
                <a:spcPts val="0"/>
              </a:spcBef>
              <a:spcAft>
                <a:spcPts val="0"/>
              </a:spcAft>
              <a:buNone/>
            </a:pPr>
            <a:r>
              <a:rPr lang="en-GB"/>
              <a:t>Next, we compute the average number of points in each circle then divide that number by the overall point density  ^λ  (i.e. total number of events per study area).</a:t>
            </a:r>
            <a:endParaRP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c7e1325705_2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c7e1325705_2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c7e1325705_2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c7e1325705_2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7e1325705_2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c7e1325705_2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c7e1325705_2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2c7e1325705_2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sz="2000" b="1" dirty="0"/>
              <a:t>1. Statistical Significance Testing</a:t>
            </a:r>
          </a:p>
          <a:p>
            <a:pPr>
              <a:buFont typeface="Arial" panose="020B0604020202020204" pitchFamily="34" charset="0"/>
              <a:buChar char="•"/>
            </a:pPr>
            <a:r>
              <a:rPr lang="en-US" sz="2000" dirty="0"/>
              <a:t>The four methods are descriptive in nature; they calculate the observed K(r) values using different correction techniques but do not inherently provide a way to assess whether the observed pattern deviates significantly from randomness.</a:t>
            </a:r>
          </a:p>
          <a:p>
            <a:pPr>
              <a:buFont typeface="Arial" panose="020B0604020202020204" pitchFamily="34" charset="0"/>
              <a:buChar char="•"/>
            </a:pPr>
            <a:r>
              <a:rPr lang="en-US" sz="2000" dirty="0"/>
              <a:t>The envelope is created using Monte Carlo simulations under the null hypothesis of Complete Spatial Randomness (CSR). By comparing the observed K(r) values to the envelope, you can determine whether the pattern is significantly clustered or dispersed at different scales.</a:t>
            </a:r>
          </a:p>
          <a:p>
            <a:pPr marL="158750" indent="0">
              <a:buNone/>
            </a:pPr>
            <a:r>
              <a:rPr lang="en-US" sz="2000" b="1" dirty="0"/>
              <a:t>2. Accounting for Random Variation</a:t>
            </a:r>
          </a:p>
          <a:p>
            <a:pPr>
              <a:buFont typeface="Arial" panose="020B0604020202020204" pitchFamily="34" charset="0"/>
              <a:buChar char="•"/>
            </a:pPr>
            <a:r>
              <a:rPr lang="en-US" sz="2000" dirty="0"/>
              <a:t>Even with edge corrections, random variation can still influence the observed K(r). The envelope provides a range of expected values under CSR, helping to identify whether deviations in the observed pattern are due to random chance or meaningful spatial processes.</a:t>
            </a:r>
          </a:p>
          <a:p>
            <a:pPr marL="158750" indent="0">
              <a:buNone/>
            </a:pPr>
            <a:r>
              <a:rPr lang="en-US" sz="2000" b="1" dirty="0"/>
              <a:t>3. Multi-Scale Analysis</a:t>
            </a:r>
          </a:p>
          <a:p>
            <a:pPr>
              <a:buFont typeface="Arial" panose="020B0604020202020204" pitchFamily="34" charset="0"/>
              <a:buChar char="•"/>
            </a:pPr>
            <a:r>
              <a:rPr lang="en-US" sz="2000" dirty="0"/>
              <a:t>Ripley's KK</a:t>
            </a:r>
            <a:r>
              <a:rPr lang="en-US" sz="2000" dirty="0">
                <a:effectLst/>
              </a:rPr>
              <a:t>K</a:t>
            </a:r>
            <a:r>
              <a:rPr lang="en-US" sz="2000" dirty="0"/>
              <a:t> function analyzes spatial patterns across multiple distances (</a:t>
            </a:r>
            <a:r>
              <a:rPr lang="en-US" sz="2000" dirty="0" err="1"/>
              <a:t>rr</a:t>
            </a:r>
            <a:r>
              <a:rPr lang="en-US" sz="2000" dirty="0" err="1">
                <a:effectLst/>
              </a:rPr>
              <a:t>r</a:t>
            </a:r>
            <a:r>
              <a:rPr lang="en-US" sz="2000" dirty="0"/>
              <a:t>). Patterns may vary at different scales (e.g., clustering at short distances but dispersion at long distances). The envelope allows you to evaluate these scale-dependent patterns by showing where the observed K(r)K(r)</a:t>
            </a:r>
            <a:r>
              <a:rPr lang="en-US" sz="2000" dirty="0">
                <a:effectLst/>
              </a:rPr>
              <a:t>K</a:t>
            </a:r>
            <a:r>
              <a:rPr lang="en-US" sz="2000" dirty="0"/>
              <a:t>(</a:t>
            </a:r>
            <a:r>
              <a:rPr lang="en-US" sz="2000" dirty="0">
                <a:effectLst/>
              </a:rPr>
              <a:t>r</a:t>
            </a:r>
            <a:r>
              <a:rPr lang="en-US" sz="2000" dirty="0"/>
              <a:t>) deviates from randomness at each distance.</a:t>
            </a:r>
          </a:p>
          <a:p>
            <a:pPr marL="158750" indent="0">
              <a:buNone/>
            </a:pPr>
            <a:r>
              <a:rPr lang="en-US" sz="2000" b="1" dirty="0"/>
              <a:t>4. Consistency Across Correction Methods</a:t>
            </a:r>
          </a:p>
          <a:p>
            <a:pPr>
              <a:buFont typeface="Arial" panose="020B0604020202020204" pitchFamily="34" charset="0"/>
              <a:buChar char="•"/>
            </a:pPr>
            <a:r>
              <a:rPr lang="en-US" sz="2000" dirty="0"/>
              <a:t>While different correction methods (e.g., border, translation, isotropic) address edge effects, they do not inherently provide a statistical framework for assessing significance. The envelope approach can be applied consistently across all correction methods to evaluate whether the observed pattern is statistically significant.</a:t>
            </a:r>
          </a:p>
          <a:p>
            <a:pPr marL="158750" indent="0">
              <a:buNone/>
            </a:pPr>
            <a:r>
              <a:rPr lang="en-US" sz="2000" b="1" dirty="0"/>
              <a:t>5. Visual Interpretation</a:t>
            </a:r>
          </a:p>
          <a:p>
            <a:pPr>
              <a:buFont typeface="Arial" panose="020B0604020202020204" pitchFamily="34" charset="0"/>
              <a:buChar char="•"/>
            </a:pPr>
            <a:r>
              <a:rPr lang="en-US" sz="2000" dirty="0"/>
              <a:t>The envelope aids in visualizing how the observed </a:t>
            </a:r>
            <a:r>
              <a:rPr lang="en-US" sz="2000" dirty="0">
                <a:effectLst/>
              </a:rPr>
              <a:t>K</a:t>
            </a:r>
            <a:r>
              <a:rPr lang="en-US" sz="2000" dirty="0"/>
              <a:t>(</a:t>
            </a:r>
            <a:r>
              <a:rPr lang="en-US" sz="2000" dirty="0">
                <a:effectLst/>
              </a:rPr>
              <a:t>r</a:t>
            </a:r>
            <a:r>
              <a:rPr lang="en-US" sz="2000" dirty="0"/>
              <a:t>) compares to a range of expected values under CSR. This makes it easier to interpret whether clustering or dispersion occurs and at what scales.</a:t>
            </a:r>
          </a:p>
        </p:txBody>
      </p:sp>
    </p:spTree>
    <p:extLst>
      <p:ext uri="{BB962C8B-B14F-4D97-AF65-F5344CB8AC3E}">
        <p14:creationId xmlns:p14="http://schemas.microsoft.com/office/powerpoint/2010/main" val="8214758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c7e1325705_2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2c7e1325705_2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200" dirty="0">
                <a:solidFill>
                  <a:schemeClr val="dk1"/>
                </a:solidFill>
              </a:rPr>
              <a:t>#If the points are effective random, we would expect the observed line (black) to fall on top of or close to the theoretical line (blue).</a:t>
            </a:r>
            <a:endParaRPr sz="12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dirty="0">
                <a:solidFill>
                  <a:schemeClr val="dk1"/>
                </a:solidFill>
              </a:rPr>
              <a:t>Above the theoretical line indicates clustering; below indicates a regular or ordered distribution.</a:t>
            </a:r>
            <a:endParaRPr sz="1200" dirty="0">
              <a:solidFill>
                <a:schemeClr val="dk1"/>
              </a:solidFill>
            </a:endParaRPr>
          </a:p>
          <a:p>
            <a:pPr marL="0" lvl="0" indent="0" algn="l" rtl="0">
              <a:lnSpc>
                <a:spcPct val="115000"/>
              </a:lnSpc>
              <a:spcBef>
                <a:spcPts val="0"/>
              </a:spcBef>
              <a:spcAft>
                <a:spcPts val="0"/>
              </a:spcAft>
              <a:buNone/>
            </a:pPr>
            <a:r>
              <a:rPr lang="en-GB" sz="1200" dirty="0">
                <a:solidFill>
                  <a:schemeClr val="dk1"/>
                </a:solidFill>
              </a:rPr>
              <a:t>The green and red line represent K values calculated with different corrections for the border effect.</a:t>
            </a:r>
            <a:endParaRPr sz="1200" dirty="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endParaRPr>
          </a:p>
          <a:p>
            <a:pPr marL="0" lvl="0" indent="0" algn="l" rtl="0">
              <a:lnSpc>
                <a:spcPct val="115000"/>
              </a:lnSpc>
              <a:spcBef>
                <a:spcPts val="0"/>
              </a:spcBef>
              <a:spcAft>
                <a:spcPts val="0"/>
              </a:spcAft>
              <a:buNone/>
            </a:pPr>
            <a:r>
              <a:rPr lang="en-GB" sz="1200" dirty="0">
                <a:solidFill>
                  <a:srgbClr val="374151"/>
                </a:solidFill>
              </a:rPr>
              <a:t>The translation correction is applied to address edge effects in the analysis of spatial patterns. When studying spatial point patterns within a bounded region (e.g., a study area with defined boundaries), the edge of the region can affect the estimation of the </a:t>
            </a:r>
            <a:r>
              <a:rPr lang="en-GB" sz="1200" i="1" dirty="0">
                <a:solidFill>
                  <a:srgbClr val="374151"/>
                </a:solidFill>
              </a:rPr>
              <a:t>K</a:t>
            </a:r>
            <a:r>
              <a:rPr lang="en-GB" sz="1200" dirty="0">
                <a:solidFill>
                  <a:srgbClr val="374151"/>
                </a:solidFill>
              </a:rPr>
              <a:t>(</a:t>
            </a:r>
            <a:r>
              <a:rPr lang="en-GB" sz="1200" i="1" dirty="0">
                <a:solidFill>
                  <a:srgbClr val="374151"/>
                </a:solidFill>
              </a:rPr>
              <a:t>r</a:t>
            </a:r>
            <a:r>
              <a:rPr lang="en-GB" sz="1200" dirty="0">
                <a:solidFill>
                  <a:srgbClr val="374151"/>
                </a:solidFill>
              </a:rPr>
              <a:t>) function. Points near the edge have fewer </a:t>
            </a:r>
            <a:r>
              <a:rPr lang="en-GB" sz="1200" dirty="0" err="1">
                <a:solidFill>
                  <a:srgbClr val="374151"/>
                </a:solidFill>
              </a:rPr>
              <a:t>neighbors</a:t>
            </a:r>
            <a:r>
              <a:rPr lang="en-GB" sz="1200" dirty="0">
                <a:solidFill>
                  <a:srgbClr val="374151"/>
                </a:solidFill>
              </a:rPr>
              <a:t> in one direction, leading to potential underestimation of clustering at larger distances. The translation correction involves adjusting the observed </a:t>
            </a:r>
            <a:r>
              <a:rPr lang="en-GB" sz="1200" i="1" dirty="0">
                <a:solidFill>
                  <a:srgbClr val="374151"/>
                </a:solidFill>
              </a:rPr>
              <a:t>K</a:t>
            </a:r>
            <a:r>
              <a:rPr lang="en-GB" sz="1200" dirty="0">
                <a:solidFill>
                  <a:srgbClr val="374151"/>
                </a:solidFill>
              </a:rPr>
              <a:t>(</a:t>
            </a:r>
            <a:r>
              <a:rPr lang="en-GB" sz="1200" i="1" dirty="0">
                <a:solidFill>
                  <a:srgbClr val="374151"/>
                </a:solidFill>
              </a:rPr>
              <a:t>r</a:t>
            </a:r>
            <a:r>
              <a:rPr lang="en-GB" sz="1200" dirty="0">
                <a:solidFill>
                  <a:srgbClr val="374151"/>
                </a:solidFill>
              </a:rPr>
              <a:t>) function to account for these edge effects. �trans(�)</a:t>
            </a:r>
            <a:r>
              <a:rPr lang="en-GB" sz="1200" i="1" dirty="0" err="1">
                <a:solidFill>
                  <a:srgbClr val="374151"/>
                </a:solidFill>
              </a:rPr>
              <a:t>K</a:t>
            </a:r>
            <a:r>
              <a:rPr lang="en-GB" sz="1200" dirty="0" err="1">
                <a:solidFill>
                  <a:srgbClr val="374151"/>
                </a:solidFill>
              </a:rPr>
              <a:t>trans</a:t>
            </a:r>
            <a:r>
              <a:rPr lang="en-GB" sz="1200" dirty="0">
                <a:solidFill>
                  <a:srgbClr val="374151"/>
                </a:solidFill>
              </a:rPr>
              <a:t>​(</a:t>
            </a:r>
            <a:r>
              <a:rPr lang="en-GB" sz="1200" i="1" dirty="0">
                <a:solidFill>
                  <a:srgbClr val="374151"/>
                </a:solidFill>
              </a:rPr>
              <a:t>r</a:t>
            </a:r>
            <a:r>
              <a:rPr lang="en-GB" sz="1200" dirty="0">
                <a:solidFill>
                  <a:srgbClr val="374151"/>
                </a:solidFill>
              </a:rPr>
              <a:t>) is the translation-corrected estimate of the </a:t>
            </a:r>
            <a:r>
              <a:rPr lang="en-GB" sz="1200" i="1" dirty="0">
                <a:solidFill>
                  <a:srgbClr val="374151"/>
                </a:solidFill>
              </a:rPr>
              <a:t>K</a:t>
            </a:r>
            <a:r>
              <a:rPr lang="en-GB" sz="1200" dirty="0">
                <a:solidFill>
                  <a:srgbClr val="374151"/>
                </a:solidFill>
              </a:rPr>
              <a:t>(</a:t>
            </a:r>
            <a:r>
              <a:rPr lang="en-GB" sz="1200" i="1" dirty="0">
                <a:solidFill>
                  <a:srgbClr val="374151"/>
                </a:solidFill>
              </a:rPr>
              <a:t>r</a:t>
            </a:r>
            <a:r>
              <a:rPr lang="en-GB" sz="1200" dirty="0">
                <a:solidFill>
                  <a:srgbClr val="374151"/>
                </a:solidFill>
              </a:rPr>
              <a:t>) function, and it is expected to provide a more accurate representation of the underlying spatial pattern by mitigating the impact of edge effects.</a:t>
            </a:r>
            <a:endParaRPr sz="1200" dirty="0">
              <a:solidFill>
                <a:srgbClr val="374151"/>
              </a:solidFill>
            </a:endParaRPr>
          </a:p>
          <a:p>
            <a:pPr marL="0" lvl="0" indent="0" algn="l" rtl="0">
              <a:lnSpc>
                <a:spcPct val="115000"/>
              </a:lnSpc>
              <a:spcBef>
                <a:spcPts val="0"/>
              </a:spcBef>
              <a:spcAft>
                <a:spcPts val="0"/>
              </a:spcAft>
              <a:buClr>
                <a:schemeClr val="dk1"/>
              </a:buClr>
              <a:buSzPts val="1100"/>
              <a:buFont typeface="Arial"/>
              <a:buNone/>
            </a:pPr>
            <a:endParaRPr sz="1200" dirty="0">
              <a:solidFill>
                <a:srgbClr val="374151"/>
              </a:solidFill>
            </a:endParaRPr>
          </a:p>
          <a:p>
            <a:pPr marL="0" lvl="0" indent="0" algn="l" rtl="0">
              <a:lnSpc>
                <a:spcPct val="115000"/>
              </a:lnSpc>
              <a:spcBef>
                <a:spcPts val="0"/>
              </a:spcBef>
              <a:spcAft>
                <a:spcPts val="0"/>
              </a:spcAft>
              <a:buNone/>
            </a:pPr>
            <a:r>
              <a:rPr lang="en-GB" sz="1200" dirty="0">
                <a:solidFill>
                  <a:srgbClr val="374151"/>
                </a:solidFill>
              </a:rPr>
              <a:t>When </a:t>
            </a:r>
            <a:r>
              <a:rPr lang="en-GB" sz="1200" dirty="0" err="1">
                <a:solidFill>
                  <a:srgbClr val="374151"/>
                </a:solidFill>
              </a:rPr>
              <a:t>analyzing</a:t>
            </a:r>
            <a:r>
              <a:rPr lang="en-GB" sz="1200" dirty="0">
                <a:solidFill>
                  <a:srgbClr val="374151"/>
                </a:solidFill>
              </a:rPr>
              <a:t> point patterns within a region, the </a:t>
            </a:r>
            <a:r>
              <a:rPr lang="en-GB" sz="1200" dirty="0" err="1">
                <a:solidFill>
                  <a:srgbClr val="374151"/>
                </a:solidFill>
              </a:rPr>
              <a:t>behavior</a:t>
            </a:r>
            <a:r>
              <a:rPr lang="en-GB" sz="1200" dirty="0">
                <a:solidFill>
                  <a:srgbClr val="374151"/>
                </a:solidFill>
              </a:rPr>
              <a:t> of points near the boundary can lead to biased estimates of the spatial statistics. The </a:t>
            </a:r>
            <a:r>
              <a:rPr lang="en-GB" sz="1200" i="1" dirty="0" err="1">
                <a:solidFill>
                  <a:srgbClr val="374151"/>
                </a:solidFill>
              </a:rPr>
              <a:t>K</a:t>
            </a:r>
            <a:r>
              <a:rPr lang="en-GB" sz="1200" dirty="0" err="1">
                <a:solidFill>
                  <a:srgbClr val="374151"/>
                </a:solidFill>
              </a:rPr>
              <a:t>bord</a:t>
            </a:r>
            <a:r>
              <a:rPr lang="en-GB" sz="1200" dirty="0">
                <a:solidFill>
                  <a:srgbClr val="374151"/>
                </a:solidFill>
              </a:rPr>
              <a:t>​(</a:t>
            </a:r>
            <a:r>
              <a:rPr lang="en-GB" sz="1200" i="1" dirty="0">
                <a:solidFill>
                  <a:srgbClr val="374151"/>
                </a:solidFill>
              </a:rPr>
              <a:t>r</a:t>
            </a:r>
            <a:r>
              <a:rPr lang="en-GB" sz="1200" dirty="0">
                <a:solidFill>
                  <a:srgbClr val="374151"/>
                </a:solidFill>
              </a:rPr>
              <a:t>) function aims to correct for these edge effects and provide a more accurate representation of the spatial distribution of points.</a:t>
            </a:r>
            <a:endParaRPr sz="1200" dirty="0">
              <a:solidFill>
                <a:srgbClr val="374151"/>
              </a:solidFill>
            </a:endParaRPr>
          </a:p>
          <a:p>
            <a:pPr marL="0" lvl="0" indent="0" algn="l" rtl="0">
              <a:lnSpc>
                <a:spcPct val="115000"/>
              </a:lnSpc>
              <a:spcBef>
                <a:spcPts val="0"/>
              </a:spcBef>
              <a:spcAft>
                <a:spcPts val="0"/>
              </a:spcAft>
              <a:buClr>
                <a:schemeClr val="dk1"/>
              </a:buClr>
              <a:buSzPts val="1100"/>
              <a:buFont typeface="Arial"/>
              <a:buNone/>
            </a:pPr>
            <a:endParaRPr sz="1200" dirty="0">
              <a:solidFill>
                <a:srgbClr val="374151"/>
              </a:solidFill>
            </a:endParaRPr>
          </a:p>
          <a:p>
            <a:pPr marL="0" lvl="0" indent="0" algn="l" rtl="0">
              <a:lnSpc>
                <a:spcPct val="115000"/>
              </a:lnSpc>
              <a:spcBef>
                <a:spcPts val="0"/>
              </a:spcBef>
              <a:spcAft>
                <a:spcPts val="0"/>
              </a:spcAft>
              <a:buClr>
                <a:schemeClr val="dk1"/>
              </a:buClr>
              <a:buSzPts val="1100"/>
              <a:buFont typeface="Arial"/>
              <a:buNone/>
            </a:pPr>
            <a:r>
              <a:rPr lang="en-GB" sz="1200" dirty="0">
                <a:solidFill>
                  <a:srgbClr val="374151"/>
                </a:solidFill>
              </a:rPr>
              <a:t>The border correction is particularly relevant when studying point patterns in areas with well-defined boundaries or when the study region is limited. In such cases, points near the border have fewer </a:t>
            </a:r>
            <a:r>
              <a:rPr lang="en-GB" sz="1200" dirty="0" err="1">
                <a:solidFill>
                  <a:srgbClr val="374151"/>
                </a:solidFill>
              </a:rPr>
              <a:t>neighbors</a:t>
            </a:r>
            <a:r>
              <a:rPr lang="en-GB" sz="1200" dirty="0">
                <a:solidFill>
                  <a:srgbClr val="374151"/>
                </a:solidFill>
              </a:rPr>
              <a:t> in one direction, which can affect the estimation of the </a:t>
            </a:r>
            <a:r>
              <a:rPr lang="en-GB" sz="1200" i="1" dirty="0">
                <a:solidFill>
                  <a:srgbClr val="374151"/>
                </a:solidFill>
              </a:rPr>
              <a:t>K</a:t>
            </a:r>
            <a:r>
              <a:rPr lang="en-GB" sz="1200" dirty="0">
                <a:solidFill>
                  <a:srgbClr val="374151"/>
                </a:solidFill>
              </a:rPr>
              <a:t>(</a:t>
            </a:r>
            <a:r>
              <a:rPr lang="en-GB" sz="1200" i="1" dirty="0">
                <a:solidFill>
                  <a:srgbClr val="374151"/>
                </a:solidFill>
              </a:rPr>
              <a:t>r</a:t>
            </a:r>
            <a:r>
              <a:rPr lang="en-GB" sz="1200" dirty="0">
                <a:solidFill>
                  <a:srgbClr val="374151"/>
                </a:solidFill>
              </a:rPr>
              <a:t>) function. If left uncorrected, this can lead to an underestimation of clustering at larger distances. The </a:t>
            </a:r>
            <a:r>
              <a:rPr lang="en-GB" sz="1200" i="1" dirty="0" err="1">
                <a:solidFill>
                  <a:srgbClr val="374151"/>
                </a:solidFill>
              </a:rPr>
              <a:t>K</a:t>
            </a:r>
            <a:r>
              <a:rPr lang="en-GB" sz="1200" dirty="0" err="1">
                <a:solidFill>
                  <a:srgbClr val="374151"/>
                </a:solidFill>
              </a:rPr>
              <a:t>bord</a:t>
            </a:r>
            <a:r>
              <a:rPr lang="en-GB" sz="1200" dirty="0">
                <a:solidFill>
                  <a:srgbClr val="374151"/>
                </a:solidFill>
              </a:rPr>
              <a:t>​(</a:t>
            </a:r>
            <a:r>
              <a:rPr lang="en-GB" sz="1200" i="1" dirty="0">
                <a:solidFill>
                  <a:srgbClr val="374151"/>
                </a:solidFill>
              </a:rPr>
              <a:t>r</a:t>
            </a:r>
            <a:r>
              <a:rPr lang="en-GB" sz="1200" dirty="0">
                <a:solidFill>
                  <a:srgbClr val="374151"/>
                </a:solidFill>
              </a:rPr>
              <a:t>) function adjusts the observed </a:t>
            </a:r>
            <a:r>
              <a:rPr lang="en-GB" sz="1200" i="1" dirty="0">
                <a:solidFill>
                  <a:srgbClr val="374151"/>
                </a:solidFill>
              </a:rPr>
              <a:t>K</a:t>
            </a:r>
            <a:r>
              <a:rPr lang="en-GB" sz="1200" dirty="0">
                <a:solidFill>
                  <a:srgbClr val="374151"/>
                </a:solidFill>
              </a:rPr>
              <a:t>(</a:t>
            </a:r>
            <a:r>
              <a:rPr lang="en-GB" sz="1200" i="1" dirty="0">
                <a:solidFill>
                  <a:srgbClr val="374151"/>
                </a:solidFill>
              </a:rPr>
              <a:t>r</a:t>
            </a:r>
            <a:r>
              <a:rPr lang="en-GB" sz="1200" dirty="0">
                <a:solidFill>
                  <a:srgbClr val="374151"/>
                </a:solidFill>
              </a:rPr>
              <a:t>) function to account for the influence of the boundary, thereby providing a more reliable characterization of the spatial pattern within the study area.</a:t>
            </a:r>
            <a:endParaRPr sz="1200" dirty="0">
              <a:solidFill>
                <a:srgbClr val="374151"/>
              </a:solidFill>
            </a:endParaRP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c7e0c8817d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c7e0c8817d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c7e0c8817d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2c7e0c8817d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2c7e1325705_2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2c7e1325705_2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c7e0c8817d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c7e0c8817d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Point pattern analysis (PPA) studies the spatial distribution of points (Boots &amp; </a:t>
            </a:r>
            <a:r>
              <a:rPr lang="en-GB" dirty="0" err="1"/>
              <a:t>Getis</a:t>
            </a:r>
            <a:r>
              <a:rPr lang="en-GB" dirty="0"/>
              <a:t>, 1988). As outlined above, PPA uses the density, dispersion and homogeneity in our point datasets to assess, quantify and characterise its distribution.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Over the last fifty years, various methods and measurements have been developed to </a:t>
            </a:r>
            <a:r>
              <a:rPr lang="en-GB" dirty="0" err="1"/>
              <a:t>analyze</a:t>
            </a:r>
            <a:r>
              <a:rPr lang="en-GB" dirty="0"/>
              <a:t>, model, visualize, and interpret these properties of point patterns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c7e0c8817d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c7e0c8817d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Before examining formally models of spatial intensity, we often utilise descriptive statistics to help us understand the overall distribution of points. This approach using descriptive method to understand distribution is known as </a:t>
            </a:r>
            <a:r>
              <a:rPr lang="en-GB" dirty="0" err="1"/>
              <a:t>centrography</a:t>
            </a:r>
            <a:r>
              <a:rPr lang="en-GB" dirty="0"/>
              <a:t>. The method of </a:t>
            </a:r>
            <a:r>
              <a:rPr lang="en-GB" dirty="0" err="1"/>
              <a:t>centrography</a:t>
            </a:r>
            <a:r>
              <a:rPr lang="en-GB" dirty="0"/>
              <a:t> includes techniques such as the mean centre, standard distances and standard deviational ellipse. These measures help provide insight into the central tendency and dispersion of a point pattern, offering a useful starting point for exploring spatial variation.</a:t>
            </a:r>
            <a:endParaRPr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These were popular techniques before the platforms like </a:t>
            </a:r>
            <a:r>
              <a:rPr lang="en-US" dirty="0" err="1"/>
              <a:t>qgis</a:t>
            </a:r>
            <a:r>
              <a:rPr lang="en-US" dirty="0"/>
              <a:t> or fast computers were widely available as hand calculations were relatively simple. Now with the widely available QGIS, we could do it pretty quickly. Let’s hope on to QGIS and see how to do it. </a:t>
            </a:r>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a:extLst>
            <a:ext uri="{FF2B5EF4-FFF2-40B4-BE49-F238E27FC236}">
              <a16:creationId xmlns:a16="http://schemas.microsoft.com/office/drawing/2014/main" id="{DE78E362-5F55-CBD0-7014-5A8739FAFF84}"/>
            </a:ext>
          </a:extLst>
        </p:cNvPr>
        <p:cNvGrpSpPr/>
        <p:nvPr/>
      </p:nvGrpSpPr>
      <p:grpSpPr>
        <a:xfrm>
          <a:off x="0" y="0"/>
          <a:ext cx="0" cy="0"/>
          <a:chOff x="0" y="0"/>
          <a:chExt cx="0" cy="0"/>
        </a:xfrm>
      </p:grpSpPr>
      <p:sp>
        <p:nvSpPr>
          <p:cNvPr id="81" name="Google Shape;81;g2c7e0c8817d_0_81:notes">
            <a:extLst>
              <a:ext uri="{FF2B5EF4-FFF2-40B4-BE49-F238E27FC236}">
                <a16:creationId xmlns:a16="http://schemas.microsoft.com/office/drawing/2014/main" id="{979AC7F0-A996-66A7-EB97-9D2CEFC1298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c7e0c8817d_0_81:notes">
            <a:extLst>
              <a:ext uri="{FF2B5EF4-FFF2-40B4-BE49-F238E27FC236}">
                <a16:creationId xmlns:a16="http://schemas.microsoft.com/office/drawing/2014/main" id="{9058FB3E-2BCE-8E51-E680-1BF9491487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Before examining formally models of spatial intensity, we often utilise descriptive statistics to help us understand the overall distribution of points. This approach using descriptive method to understand distribution is known as </a:t>
            </a:r>
            <a:r>
              <a:rPr lang="en-GB" dirty="0" err="1"/>
              <a:t>centrography</a:t>
            </a:r>
            <a:r>
              <a:rPr lang="en-GB" dirty="0"/>
              <a:t>. The method of </a:t>
            </a:r>
            <a:r>
              <a:rPr lang="en-GB" dirty="0" err="1"/>
              <a:t>centrography</a:t>
            </a:r>
            <a:r>
              <a:rPr lang="en-GB" dirty="0"/>
              <a:t> includes techniques such as the mean centre, standard distances and standard deviational ellipse. These measures help provide insight into the central tendency and dispersion of a point pattern, offering a useful starting point for exploring spatial variation.</a:t>
            </a:r>
            <a:endParaRPr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These were popular techniques before the platforms like </a:t>
            </a:r>
            <a:r>
              <a:rPr lang="en-US" dirty="0" err="1"/>
              <a:t>qgis</a:t>
            </a:r>
            <a:r>
              <a:rPr lang="en-US" dirty="0"/>
              <a:t> or fast computers were widely available as hand calculations were relatively simple. Now with the widely available QGIS, we could do it pretty quickly. Let’s hope on to QGIS and see how to do it. </a:t>
            </a:r>
          </a:p>
          <a:p>
            <a:pPr marL="0" lvl="0" indent="0" algn="l" rtl="0">
              <a:spcBef>
                <a:spcPts val="0"/>
              </a:spcBef>
              <a:spcAft>
                <a:spcPts val="0"/>
              </a:spcAft>
              <a:buNone/>
            </a:pPr>
            <a:r>
              <a:rPr lang="en-US" dirty="0"/>
              <a:t>You can calculate mean </a:t>
            </a:r>
            <a:r>
              <a:rPr lang="en-US" dirty="0" err="1"/>
              <a:t>centres</a:t>
            </a:r>
            <a:r>
              <a:rPr lang="en-US" dirty="0"/>
              <a:t> pretty easily as it’s embedded in the processing toolbox.</a:t>
            </a:r>
          </a:p>
          <a:p>
            <a:pPr marL="0" lvl="0" indent="0" algn="l" rtl="0">
              <a:spcBef>
                <a:spcPts val="0"/>
              </a:spcBef>
              <a:spcAft>
                <a:spcPts val="0"/>
              </a:spcAft>
              <a:buNone/>
            </a:pPr>
            <a:r>
              <a:rPr lang="en-US" dirty="0"/>
              <a:t>But for standard distance and standard deviational ellipse, you will need a plugin to do that.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There might be issues with versions, </a:t>
            </a:r>
          </a:p>
          <a:p>
            <a:pPr marL="0" lvl="0" indent="0" algn="l" rtl="0">
              <a:spcBef>
                <a:spcPts val="0"/>
              </a:spcBef>
              <a:spcAft>
                <a:spcPts val="0"/>
              </a:spcAft>
              <a:buNone/>
            </a:pPr>
            <a:r>
              <a:rPr lang="en-US" dirty="0"/>
              <a:t>Python</a:t>
            </a:r>
          </a:p>
          <a:p>
            <a:pPr marL="0" lvl="0" indent="0" algn="l" rtl="0">
              <a:spcBef>
                <a:spcPts val="0"/>
              </a:spcBef>
              <a:spcAft>
                <a:spcPts val="0"/>
              </a:spcAft>
              <a:buNone/>
            </a:pPr>
            <a:r>
              <a:rPr lang="en-GB" dirty="0"/>
              <a:t>C:\Users\</a:t>
            </a:r>
            <a:r>
              <a:rPr lang="en-GB" b="1" dirty="0"/>
              <a:t>ktong</a:t>
            </a:r>
            <a:r>
              <a:rPr lang="en-GB" dirty="0"/>
              <a:t>\AppData\Roaming\QGIS\QGIS3\profiles\default/python/plugins\SDEllipse\</a:t>
            </a:r>
          </a:p>
          <a:p>
            <a:pPr marL="0" lvl="0" indent="0" algn="l" rtl="0">
              <a:spcBef>
                <a:spcPts val="0"/>
              </a:spcBef>
              <a:spcAft>
                <a:spcPts val="0"/>
              </a:spcAft>
              <a:buNone/>
            </a:pPr>
            <a:endParaRPr lang="en-US" dirty="0"/>
          </a:p>
          <a:p>
            <a:pPr marL="0" lvl="0" indent="0" algn="l" rtl="0">
              <a:spcBef>
                <a:spcPts val="0"/>
              </a:spcBef>
              <a:spcAft>
                <a:spcPts val="0"/>
              </a:spcAft>
              <a:buNone/>
            </a:pPr>
            <a:r>
              <a:rPr lang="en-GB" dirty="0"/>
              <a:t>Change </a:t>
            </a:r>
            <a:r>
              <a:rPr lang="en-GB" sz="1100" b="0" i="0" u="none" strike="noStrike" cap="none" dirty="0" err="1">
                <a:solidFill>
                  <a:srgbClr val="000000"/>
                </a:solidFill>
                <a:latin typeface="Arial"/>
                <a:ea typeface="Arial"/>
                <a:cs typeface="Arial"/>
                <a:sym typeface="Arial"/>
              </a:rPr>
              <a:t>self.dlg.progressBar.setValue</a:t>
            </a:r>
            <a:r>
              <a:rPr lang="en-GB" sz="1100" b="0" i="0" u="none" strike="noStrike" cap="none" dirty="0">
                <a:solidFill>
                  <a:srgbClr val="000000"/>
                </a:solidFill>
                <a:latin typeface="Arial"/>
                <a:ea typeface="Arial"/>
                <a:cs typeface="Arial"/>
                <a:sym typeface="Arial"/>
              </a:rPr>
              <a:t>(0.0)</a:t>
            </a:r>
            <a:r>
              <a:rPr lang="en-GB" dirty="0"/>
              <a:t> to </a:t>
            </a:r>
            <a:r>
              <a:rPr lang="en-GB" sz="1100" b="0" i="0" u="none" strike="noStrike" cap="none" dirty="0" err="1">
                <a:solidFill>
                  <a:srgbClr val="000000"/>
                </a:solidFill>
                <a:latin typeface="Arial"/>
                <a:ea typeface="Arial"/>
                <a:cs typeface="Arial"/>
                <a:sym typeface="Arial"/>
              </a:rPr>
              <a:t>self.dlg.progressBar.setValue</a:t>
            </a:r>
            <a:r>
              <a:rPr lang="en-GB" sz="1100" b="0" i="0" u="none" strike="noStrike" cap="none" dirty="0">
                <a:solidFill>
                  <a:srgbClr val="000000"/>
                </a:solidFill>
                <a:latin typeface="Arial"/>
                <a:ea typeface="Arial"/>
                <a:cs typeface="Arial"/>
                <a:sym typeface="Arial"/>
              </a:rPr>
              <a:t>(0)</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8293253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a:extLst>
            <a:ext uri="{FF2B5EF4-FFF2-40B4-BE49-F238E27FC236}">
              <a16:creationId xmlns:a16="http://schemas.microsoft.com/office/drawing/2014/main" id="{EC0FA744-72C9-64EF-2458-EC8F934BC0EA}"/>
            </a:ext>
          </a:extLst>
        </p:cNvPr>
        <p:cNvGrpSpPr/>
        <p:nvPr/>
      </p:nvGrpSpPr>
      <p:grpSpPr>
        <a:xfrm>
          <a:off x="0" y="0"/>
          <a:ext cx="0" cy="0"/>
          <a:chOff x="0" y="0"/>
          <a:chExt cx="0" cy="0"/>
        </a:xfrm>
      </p:grpSpPr>
      <p:sp>
        <p:nvSpPr>
          <p:cNvPr id="81" name="Google Shape;81;g2c7e0c8817d_0_81:notes">
            <a:extLst>
              <a:ext uri="{FF2B5EF4-FFF2-40B4-BE49-F238E27FC236}">
                <a16:creationId xmlns:a16="http://schemas.microsoft.com/office/drawing/2014/main" id="{647458E6-C284-0685-7BB5-C838D4488F1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c7e0c8817d_0_81:notes">
            <a:extLst>
              <a:ext uri="{FF2B5EF4-FFF2-40B4-BE49-F238E27FC236}">
                <a16:creationId xmlns:a16="http://schemas.microsoft.com/office/drawing/2014/main" id="{8C4D9333-E9F5-D0A6-E5BA-E8FA63BF1B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Descriptive statistics are however somewhat limited in what they can communicate about a dataset’s pattern. </a:t>
            </a:r>
            <a:endParaRPr dirty="0"/>
          </a:p>
          <a:p>
            <a:pPr marL="0" lvl="0" indent="0" algn="l" rtl="0">
              <a:spcBef>
                <a:spcPts val="0"/>
              </a:spcBef>
              <a:spcAft>
                <a:spcPts val="0"/>
              </a:spcAft>
              <a:buNone/>
            </a:pPr>
            <a:r>
              <a:rPr lang="en-GB" dirty="0"/>
              <a:t>For example, the pattern you see at the bottom, descriptive statistics will give you a mean point somewhere in the middle which doesn’t quite represent the clustering pattern of the three groups. Therefore, we need more sophisticated techniques.</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Standard distance and standard deviational ellipse measure how spread out point patterns are. Standard distance </a:t>
            </a:r>
            <a:r>
              <a:rPr lang="en-US" dirty="0"/>
              <a:t>measures how dispersed a group of points is around its mean center but it doesn’t indicate direction. Standard deviational ellipses to calculate separate standard distances for two perpendicular axes, which then enables one to understand the direction of effects.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Outliers can be identified and accounted with descriptive methods. You also can’t visualize point patterns to observe the distribution of clusters spatially. More sophisticated techniques are required.</a:t>
            </a: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en-GB" dirty="0">
                <a:solidFill>
                  <a:schemeClr val="dk1"/>
                </a:solidFill>
              </a:rPr>
              <a:t>More powerful techniques have been developed to explore point patterns, which will either be density-based or distanced-based, depending on the spatial properties the technique is considering (</a:t>
            </a:r>
            <a:r>
              <a:rPr lang="en-GB" dirty="0" err="1">
                <a:solidFill>
                  <a:schemeClr val="dk1"/>
                </a:solidFill>
              </a:rPr>
              <a:t>Gimond</a:t>
            </a:r>
            <a:r>
              <a:rPr lang="en-GB" dirty="0">
                <a:solidFill>
                  <a:schemeClr val="dk1"/>
                </a:solidFill>
              </a:rPr>
              <a:t>, 2020).</a:t>
            </a:r>
            <a:endParaRPr dirty="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71489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c7e0c8817d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c7e0c8817d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Density-based methods focus on the first-order properties of a dataset, i.e. the variation in the individual locations of the points in the dataset across the area of interest, and will characterise our dataset’s distribution accordingly in terms of density.</a:t>
            </a:r>
            <a:endParaRPr dirty="0"/>
          </a:p>
          <a:p>
            <a:pPr marL="0" lvl="0" indent="0" algn="l" rtl="0">
              <a:spcBef>
                <a:spcPts val="0"/>
              </a:spcBef>
              <a:spcAft>
                <a:spcPts val="0"/>
              </a:spcAft>
              <a:buNone/>
            </a:pPr>
            <a:endParaRPr lang="en-US" dirty="0"/>
          </a:p>
          <a:p>
            <a:pPr marL="0" lvl="0" indent="0" algn="l" rtl="0">
              <a:spcBef>
                <a:spcPts val="0"/>
              </a:spcBef>
              <a:spcAft>
                <a:spcPts val="0"/>
              </a:spcAft>
              <a:buNone/>
            </a:pPr>
            <a:r>
              <a:rPr lang="en-GB" dirty="0"/>
              <a:t>As its name suggested, density-based analysis shows you the area that has the highest frequency.</a:t>
            </a:r>
          </a:p>
          <a:p>
            <a:pPr marL="0" lvl="0" indent="0" algn="l" rtl="0">
              <a:spcBef>
                <a:spcPts val="0"/>
              </a:spcBef>
              <a:spcAft>
                <a:spcPts val="0"/>
              </a:spcAft>
              <a:buNone/>
            </a:pPr>
            <a:endParaRPr dirty="0"/>
          </a:p>
          <a:p>
            <a:pPr marL="0" lvl="0" indent="0" algn="l" rtl="0">
              <a:spcBef>
                <a:spcPts val="0"/>
              </a:spcBef>
              <a:spcAft>
                <a:spcPts val="0"/>
              </a:spcAft>
              <a:buNone/>
            </a:pPr>
            <a:r>
              <a:rPr lang="en-GB" dirty="0"/>
              <a:t>Distanced-based methods focus on the second-order properties of a dataset, i.e. the interactions between points within our data and whether they appear to have influence on one another and form clusters, and will characterise our dataset’s distribution accordingly in terms of dispersion.</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c7e0c8817d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c7e0c8817d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Based on the picture that you can see here, what are some of the first order effects that you can see?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Similarly, what are some of the second order effects that you can see?</a:t>
            </a:r>
            <a:endParaRPr sz="1200">
              <a:solidFill>
                <a:schemeClr val="dk1"/>
              </a:solidFill>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Google Shape;12;p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rm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0"/>
              </a:spcBef>
              <a:spcAft>
                <a:spcPts val="0"/>
              </a:spcAft>
              <a:buClr>
                <a:schemeClr val="accent1"/>
              </a:buClr>
              <a:buSzPts val="1400"/>
              <a:buChar char="■"/>
              <a:defRPr>
                <a:solidFill>
                  <a:schemeClr val="accent1"/>
                </a:solidFill>
                <a:highlight>
                  <a:schemeClr val="dk1"/>
                </a:highlight>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Google Shape;19;p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5"/>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Google Shape;40;p9"/>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0"/>
              </a:spcBef>
              <a:spcAft>
                <a:spcPts val="0"/>
              </a:spcAft>
              <a:buClr>
                <a:schemeClr val="accent1"/>
              </a:buClr>
              <a:buSzPts val="1400"/>
              <a:buChar char="○"/>
              <a:defRPr>
                <a:solidFill>
                  <a:schemeClr val="accent1"/>
                </a:solidFill>
                <a:highlight>
                  <a:schemeClr val="lt1"/>
                </a:highlight>
              </a:defRPr>
            </a:lvl2pPr>
            <a:lvl3pPr marL="1371600" lvl="2" indent="-317500">
              <a:spcBef>
                <a:spcPts val="0"/>
              </a:spcBef>
              <a:spcAft>
                <a:spcPts val="0"/>
              </a:spcAft>
              <a:buClr>
                <a:schemeClr val="accent1"/>
              </a:buClr>
              <a:buSzPts val="1400"/>
              <a:buChar char="■"/>
              <a:defRPr>
                <a:solidFill>
                  <a:schemeClr val="accent1"/>
                </a:solidFill>
                <a:highlight>
                  <a:schemeClr val="lt1"/>
                </a:highlight>
              </a:defRPr>
            </a:lvl3pPr>
            <a:lvl4pPr marL="1828800" lvl="3" indent="-317500">
              <a:spcBef>
                <a:spcPts val="0"/>
              </a:spcBef>
              <a:spcAft>
                <a:spcPts val="0"/>
              </a:spcAft>
              <a:buClr>
                <a:schemeClr val="accent1"/>
              </a:buClr>
              <a:buSzPts val="1400"/>
              <a:buChar char="●"/>
              <a:defRPr>
                <a:solidFill>
                  <a:schemeClr val="accent1"/>
                </a:solidFill>
                <a:highlight>
                  <a:schemeClr val="lt1"/>
                </a:highlight>
              </a:defRPr>
            </a:lvl4pPr>
            <a:lvl5pPr marL="2286000" lvl="4" indent="-317500">
              <a:spcBef>
                <a:spcPts val="0"/>
              </a:spcBef>
              <a:spcAft>
                <a:spcPts val="0"/>
              </a:spcAft>
              <a:buClr>
                <a:schemeClr val="accent1"/>
              </a:buClr>
              <a:buSzPts val="1400"/>
              <a:buChar char="○"/>
              <a:defRPr>
                <a:solidFill>
                  <a:schemeClr val="accent1"/>
                </a:solidFill>
                <a:highlight>
                  <a:schemeClr val="lt1"/>
                </a:highlight>
              </a:defRPr>
            </a:lvl5pPr>
            <a:lvl6pPr marL="2743200" lvl="5" indent="-317500">
              <a:spcBef>
                <a:spcPts val="0"/>
              </a:spcBef>
              <a:spcAft>
                <a:spcPts val="0"/>
              </a:spcAft>
              <a:buClr>
                <a:schemeClr val="accent1"/>
              </a:buClr>
              <a:buSzPts val="1400"/>
              <a:buChar char="■"/>
              <a:defRPr>
                <a:solidFill>
                  <a:schemeClr val="accent1"/>
                </a:solidFill>
                <a:highlight>
                  <a:schemeClr val="lt1"/>
                </a:highlight>
              </a:defRPr>
            </a:lvl6pPr>
            <a:lvl7pPr marL="3200400" lvl="6" indent="-317500">
              <a:spcBef>
                <a:spcPts val="0"/>
              </a:spcBef>
              <a:spcAft>
                <a:spcPts val="0"/>
              </a:spcAft>
              <a:buClr>
                <a:schemeClr val="accent1"/>
              </a:buClr>
              <a:buSzPts val="1400"/>
              <a:buChar char="●"/>
              <a:defRPr>
                <a:solidFill>
                  <a:schemeClr val="accent1"/>
                </a:solidFill>
                <a:highlight>
                  <a:schemeClr val="lt1"/>
                </a:highlight>
              </a:defRPr>
            </a:lvl7pPr>
            <a:lvl8pPr marL="3657600" lvl="7" indent="-317500">
              <a:spcBef>
                <a:spcPts val="0"/>
              </a:spcBef>
              <a:spcAft>
                <a:spcPts val="0"/>
              </a:spcAft>
              <a:buClr>
                <a:schemeClr val="accent1"/>
              </a:buClr>
              <a:buSzPts val="1400"/>
              <a:buChar char="○"/>
              <a:defRPr>
                <a:solidFill>
                  <a:schemeClr val="accent1"/>
                </a:solidFill>
                <a:highlight>
                  <a:schemeClr val="lt1"/>
                </a:highlight>
              </a:defRPr>
            </a:lvl8pPr>
            <a:lvl9pPr marL="4114800" lvl="8" indent="-317500">
              <a:spcBef>
                <a:spcPts val="0"/>
              </a:spcBef>
              <a:spcAft>
                <a:spcPts val="0"/>
              </a:spcAft>
              <a:buClr>
                <a:schemeClr val="accent1"/>
              </a:buClr>
              <a:buSzPts val="1400"/>
              <a:buChar char="■"/>
              <a:defRPr>
                <a:solidFill>
                  <a:schemeClr val="accent1"/>
                </a:solidFill>
                <a:highlight>
                  <a:schemeClr val="lt1"/>
                </a:highlight>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s://www.statisticshowto.com/k-function-ripleys/"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hyperlink" Target="https://pro.arcgis.com/en/pro-app/latest/tool-reference/spatial-statistics/h-how-multi-distance-spatial-cluster-analysis-ripl.htm#:~:text=Ripley's%20K%2Dfunction%20illustrates%20how,distance%20and%2For%20distance%20increment"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sz="6000"/>
              <a:t>Analysing spatial dynamics </a:t>
            </a:r>
            <a:endParaRPr sz="6000"/>
          </a:p>
          <a:p>
            <a:pPr marL="0" lvl="0" indent="0" algn="l" rtl="0">
              <a:spcBef>
                <a:spcPts val="0"/>
              </a:spcBef>
              <a:spcAft>
                <a:spcPts val="0"/>
              </a:spcAft>
              <a:buNone/>
            </a:pPr>
            <a:r>
              <a:rPr lang="en-GB" sz="6000"/>
              <a:t>using R and QGIS</a:t>
            </a:r>
            <a:endParaRPr sz="6000"/>
          </a:p>
        </p:txBody>
      </p:sp>
      <p:sp>
        <p:nvSpPr>
          <p:cNvPr id="57" name="Google Shape;57;p13"/>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GB" sz="1400"/>
              <a:t>CDCS by Ki Tong (ktong2@ed.ac.uk)</a:t>
            </a:r>
            <a:endParaRPr sz="1400"/>
          </a:p>
        </p:txBody>
      </p:sp>
      <p:pic>
        <p:nvPicPr>
          <p:cNvPr id="58" name="Google Shape;58;p13"/>
          <p:cNvPicPr preferRelativeResize="0"/>
          <p:nvPr/>
        </p:nvPicPr>
        <p:blipFill>
          <a:blip r:embed="rId3">
            <a:alphaModFix/>
          </a:blip>
          <a:stretch>
            <a:fillRect/>
          </a:stretch>
        </p:blipFill>
        <p:spPr>
          <a:xfrm>
            <a:off x="7258090" y="2611075"/>
            <a:ext cx="1574211" cy="7738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20"/>
          <p:cNvPicPr preferRelativeResize="0"/>
          <p:nvPr/>
        </p:nvPicPr>
        <p:blipFill>
          <a:blip r:embed="rId3">
            <a:alphaModFix/>
          </a:blip>
          <a:stretch>
            <a:fillRect/>
          </a:stretch>
        </p:blipFill>
        <p:spPr>
          <a:xfrm>
            <a:off x="636925" y="108150"/>
            <a:ext cx="7991600" cy="5597326"/>
          </a:xfrm>
          <a:prstGeom prst="rect">
            <a:avLst/>
          </a:prstGeom>
          <a:noFill/>
          <a:ln>
            <a:noFill/>
          </a:ln>
        </p:spPr>
      </p:pic>
      <p:sp>
        <p:nvSpPr>
          <p:cNvPr id="109" name="Google Shape;109;p20"/>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Example for first and second order dynamics</a:t>
            </a:r>
            <a:endParaRPr/>
          </a:p>
          <a:p>
            <a:pPr marL="0" lvl="0" indent="0" algn="l" rtl="0">
              <a:spcBef>
                <a:spcPts val="0"/>
              </a:spcBef>
              <a:spcAft>
                <a:spcPts val="0"/>
              </a:spcAft>
              <a:buNone/>
            </a:pPr>
            <a:endParaRPr/>
          </a:p>
        </p:txBody>
      </p:sp>
      <p:sp>
        <p:nvSpPr>
          <p:cNvPr id="110" name="Google Shape;110;p20"/>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1"/>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First and second order dynamics </a:t>
            </a:r>
            <a:endParaRPr/>
          </a:p>
        </p:txBody>
      </p:sp>
      <p:sp>
        <p:nvSpPr>
          <p:cNvPr id="116" name="Google Shape;116;p21"/>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sz="1400" b="1" dirty="0"/>
              <a:t>Tree distribution </a:t>
            </a:r>
            <a:r>
              <a:rPr lang="en-GB" sz="1400" dirty="0"/>
              <a:t>can be influenced by </a:t>
            </a:r>
            <a:r>
              <a:rPr lang="en-GB" sz="1400" b="1" u="sng" dirty="0"/>
              <a:t>first order</a:t>
            </a:r>
            <a:r>
              <a:rPr lang="en-GB" sz="1400" b="1" dirty="0"/>
              <a:t> </a:t>
            </a:r>
            <a:r>
              <a:rPr lang="en-GB" sz="1400" dirty="0"/>
              <a:t>effects such as:</a:t>
            </a:r>
            <a:endParaRPr sz="1400" dirty="0"/>
          </a:p>
          <a:p>
            <a:pPr marL="914400" lvl="1" indent="-317500" algn="l" rtl="0">
              <a:spcBef>
                <a:spcPts val="0"/>
              </a:spcBef>
              <a:spcAft>
                <a:spcPts val="0"/>
              </a:spcAft>
              <a:buSzPts val="1400"/>
              <a:buChar char="○"/>
            </a:pPr>
            <a:r>
              <a:rPr lang="en-GB" dirty="0"/>
              <a:t>Elevation </a:t>
            </a:r>
            <a:endParaRPr dirty="0"/>
          </a:p>
          <a:p>
            <a:pPr marL="914400" lvl="1" indent="-317500" algn="l" rtl="0">
              <a:spcBef>
                <a:spcPts val="0"/>
              </a:spcBef>
              <a:spcAft>
                <a:spcPts val="0"/>
              </a:spcAft>
              <a:buSzPts val="1400"/>
              <a:buChar char="○"/>
            </a:pPr>
            <a:r>
              <a:rPr lang="en-GB" dirty="0"/>
              <a:t>Gradient </a:t>
            </a:r>
            <a:endParaRPr dirty="0"/>
          </a:p>
          <a:p>
            <a:pPr marL="914400" lvl="1" indent="-317500" algn="l" rtl="0">
              <a:spcBef>
                <a:spcPts val="0"/>
              </a:spcBef>
              <a:spcAft>
                <a:spcPts val="0"/>
              </a:spcAft>
              <a:buSzPts val="1400"/>
              <a:buChar char="○"/>
            </a:pPr>
            <a:r>
              <a:rPr lang="en-GB" dirty="0"/>
              <a:t>Spatial distribution of soil characteristics </a:t>
            </a:r>
            <a:endParaRPr dirty="0"/>
          </a:p>
          <a:p>
            <a:pPr marL="457200" lvl="0" indent="-317500" algn="l" rtl="0">
              <a:spcBef>
                <a:spcPts val="0"/>
              </a:spcBef>
              <a:spcAft>
                <a:spcPts val="0"/>
              </a:spcAft>
              <a:buSzPts val="1400"/>
              <a:buChar char="●"/>
            </a:pPr>
            <a:r>
              <a:rPr lang="en-GB" sz="1400" dirty="0"/>
              <a:t>This, in turn, changes the tree density distribution across the study area.</a:t>
            </a:r>
            <a:br>
              <a:rPr lang="en-GB" sz="1400" dirty="0"/>
            </a:br>
            <a:endParaRPr sz="1400" dirty="0"/>
          </a:p>
          <a:p>
            <a:pPr marL="457200" lvl="0" indent="-317500" algn="l" rtl="0">
              <a:spcBef>
                <a:spcPts val="0"/>
              </a:spcBef>
              <a:spcAft>
                <a:spcPts val="0"/>
              </a:spcAft>
              <a:buSzPts val="1400"/>
              <a:buChar char="●"/>
            </a:pPr>
            <a:r>
              <a:rPr lang="en-GB" sz="1400" b="1" dirty="0"/>
              <a:t>Tree distribution</a:t>
            </a:r>
            <a:r>
              <a:rPr lang="en-GB" sz="1400" dirty="0"/>
              <a:t> can also be influenced by </a:t>
            </a:r>
            <a:r>
              <a:rPr lang="en-GB" sz="1400" b="1" u="sng" dirty="0"/>
              <a:t>second order</a:t>
            </a:r>
            <a:r>
              <a:rPr lang="en-GB" sz="1400" b="1" dirty="0"/>
              <a:t> </a:t>
            </a:r>
            <a:r>
              <a:rPr lang="en-GB" sz="1400" dirty="0"/>
              <a:t>effects such as: </a:t>
            </a:r>
            <a:endParaRPr sz="1400" dirty="0"/>
          </a:p>
          <a:p>
            <a:pPr marL="914400" lvl="1" indent="-317500" algn="l" rtl="0">
              <a:spcBef>
                <a:spcPts val="0"/>
              </a:spcBef>
              <a:spcAft>
                <a:spcPts val="0"/>
              </a:spcAft>
              <a:buSzPts val="1400"/>
              <a:buChar char="○"/>
            </a:pPr>
            <a:r>
              <a:rPr lang="en-GB" dirty="0"/>
              <a:t>Seed dispersal processes.</a:t>
            </a:r>
            <a:endParaRPr dirty="0"/>
          </a:p>
          <a:p>
            <a:pPr marL="914400" lvl="1" indent="-317500" algn="l" rtl="0">
              <a:spcBef>
                <a:spcPts val="0"/>
              </a:spcBef>
              <a:spcAft>
                <a:spcPts val="0"/>
              </a:spcAft>
              <a:buSzPts val="1400"/>
              <a:buChar char="○"/>
            </a:pPr>
            <a:r>
              <a:rPr lang="en-GB" dirty="0"/>
              <a:t>Access to sunlight (canopies of other trees block light)</a:t>
            </a:r>
            <a:endParaRPr dirty="0"/>
          </a:p>
          <a:p>
            <a:pPr marL="914400" lvl="1" indent="-317500" algn="l" rtl="0">
              <a:spcBef>
                <a:spcPts val="0"/>
              </a:spcBef>
              <a:spcAft>
                <a:spcPts val="0"/>
              </a:spcAft>
              <a:buSzPts val="1400"/>
              <a:buChar char="○"/>
            </a:pPr>
            <a:r>
              <a:rPr lang="en-GB" dirty="0"/>
              <a:t>Here the process is independent of location and is, instead, dependent on the presence of other trees.</a:t>
            </a:r>
            <a:endParaRPr dirty="0"/>
          </a:p>
          <a:p>
            <a:pPr marL="0" lvl="0" indent="0" algn="l" rtl="0">
              <a:spcBef>
                <a:spcPts val="1200"/>
              </a:spcBef>
              <a:spcAft>
                <a:spcPts val="1200"/>
              </a:spcAft>
              <a:buNone/>
            </a:pPr>
            <a:endParaRPr sz="1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2"/>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SPATIAL analysis for first and second order effects</a:t>
            </a:r>
            <a:endParaRPr/>
          </a:p>
        </p:txBody>
      </p:sp>
      <p:sp>
        <p:nvSpPr>
          <p:cNvPr id="122" name="Google Shape;122;p22"/>
          <p:cNvSpPr txBox="1">
            <a:spLocks noGrp="1"/>
          </p:cNvSpPr>
          <p:nvPr>
            <p:ph type="body" idx="1"/>
          </p:nvPr>
        </p:nvSpPr>
        <p:spPr>
          <a:xfrm>
            <a:off x="311700" y="1228675"/>
            <a:ext cx="83472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400"/>
              <a:t>The list is not exhaustive, but for the scope of today’s course, we will focus on the following,</a:t>
            </a:r>
            <a:endParaRPr sz="1400"/>
          </a:p>
          <a:p>
            <a:pPr marL="0" lvl="0" indent="0" algn="l" rtl="0">
              <a:spcBef>
                <a:spcPts val="1200"/>
              </a:spcBef>
              <a:spcAft>
                <a:spcPts val="0"/>
              </a:spcAft>
              <a:buNone/>
            </a:pPr>
            <a:r>
              <a:rPr lang="en-GB" sz="1400" u="sng"/>
              <a:t>First-order effects (Density-based approach)</a:t>
            </a:r>
            <a:endParaRPr sz="1400" u="sng"/>
          </a:p>
          <a:p>
            <a:pPr marL="457200" lvl="0" indent="-317500" algn="l" rtl="0">
              <a:spcBef>
                <a:spcPts val="1200"/>
              </a:spcBef>
              <a:spcAft>
                <a:spcPts val="0"/>
              </a:spcAft>
              <a:buSzPts val="1400"/>
              <a:buChar char="●"/>
            </a:pPr>
            <a:r>
              <a:rPr lang="en-GB" sz="1400"/>
              <a:t>Kernel density estimation</a:t>
            </a:r>
            <a:endParaRPr sz="1400"/>
          </a:p>
          <a:p>
            <a:pPr marL="0" lvl="0" indent="0" algn="l" rtl="0">
              <a:spcBef>
                <a:spcPts val="1200"/>
              </a:spcBef>
              <a:spcAft>
                <a:spcPts val="0"/>
              </a:spcAft>
              <a:buNone/>
            </a:pPr>
            <a:r>
              <a:rPr lang="en-GB" sz="1400" u="sng"/>
              <a:t>Second-order effects (Distanced-based approach)</a:t>
            </a:r>
            <a:endParaRPr sz="1400" u="sng"/>
          </a:p>
          <a:p>
            <a:pPr marL="457200" lvl="0" indent="-317500" algn="l" rtl="0">
              <a:spcBef>
                <a:spcPts val="1200"/>
              </a:spcBef>
              <a:spcAft>
                <a:spcPts val="0"/>
              </a:spcAft>
              <a:buSzPts val="1400"/>
              <a:buChar char="●"/>
            </a:pPr>
            <a:r>
              <a:rPr lang="en-GB" sz="1400"/>
              <a:t>Nearest Neighbour Analysis</a:t>
            </a:r>
            <a:endParaRPr sz="1400"/>
          </a:p>
          <a:p>
            <a:pPr marL="457200" lvl="0" indent="-317500" algn="l" rtl="0">
              <a:spcBef>
                <a:spcPts val="0"/>
              </a:spcBef>
              <a:spcAft>
                <a:spcPts val="0"/>
              </a:spcAft>
              <a:buSzPts val="1400"/>
              <a:buChar char="●"/>
            </a:pPr>
            <a:r>
              <a:rPr lang="en-GB" sz="1400"/>
              <a:t>Ripley’s K-function</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A0807-3EAA-C378-17CA-478A19A339A3}"/>
              </a:ext>
            </a:extLst>
          </p:cNvPr>
          <p:cNvSpPr>
            <a:spLocks noGrp="1"/>
          </p:cNvSpPr>
          <p:nvPr>
            <p:ph type="title"/>
          </p:nvPr>
        </p:nvSpPr>
        <p:spPr/>
        <p:txBody>
          <a:bodyPr>
            <a:normAutofit fontScale="90000"/>
          </a:bodyPr>
          <a:lstStyle/>
          <a:p>
            <a:r>
              <a:rPr lang="en-US" dirty="0"/>
              <a:t>Dataset we will be looking at today</a:t>
            </a:r>
            <a:endParaRPr lang="en-GB" dirty="0"/>
          </a:p>
        </p:txBody>
      </p:sp>
      <p:sp>
        <p:nvSpPr>
          <p:cNvPr id="3" name="Text Placeholder 2">
            <a:extLst>
              <a:ext uri="{FF2B5EF4-FFF2-40B4-BE49-F238E27FC236}">
                <a16:creationId xmlns:a16="http://schemas.microsoft.com/office/drawing/2014/main" id="{12CF33DA-CD99-578A-8E40-F9037E39D4F5}"/>
              </a:ext>
            </a:extLst>
          </p:cNvPr>
          <p:cNvSpPr>
            <a:spLocks noGrp="1"/>
          </p:cNvSpPr>
          <p:nvPr>
            <p:ph type="body" idx="1"/>
          </p:nvPr>
        </p:nvSpPr>
        <p:spPr/>
        <p:txBody>
          <a:bodyPr/>
          <a:lstStyle/>
          <a:p>
            <a:r>
              <a:rPr lang="en-US" dirty="0"/>
              <a:t>Edinburgh!</a:t>
            </a:r>
          </a:p>
          <a:p>
            <a:r>
              <a:rPr lang="en-US" dirty="0"/>
              <a:t>Recorded trees within the Council area</a:t>
            </a:r>
          </a:p>
          <a:p>
            <a:r>
              <a:rPr lang="en-US" dirty="0"/>
              <a:t>Scottish Index of Multiple Deprivation (SIMD)</a:t>
            </a:r>
          </a:p>
          <a:p>
            <a:pPr lvl="1"/>
            <a:r>
              <a:rPr lang="en-US" dirty="0"/>
              <a:t>Areas in Scotland are "struggling" vs which are "thriving.“</a:t>
            </a:r>
          </a:p>
          <a:p>
            <a:pPr lvl="1"/>
            <a:r>
              <a:rPr lang="en-US" dirty="0"/>
              <a:t>1-10 (1 = most deprived; 10 = least deprived (most affluent))</a:t>
            </a:r>
          </a:p>
          <a:p>
            <a:pPr lvl="2"/>
            <a:r>
              <a:rPr lang="en-US" sz="1100" dirty="0"/>
              <a:t>Income: Do people have enough money to live on?</a:t>
            </a:r>
          </a:p>
          <a:p>
            <a:pPr lvl="2"/>
            <a:r>
              <a:rPr lang="en-US" sz="1100" dirty="0"/>
              <a:t>Employment: Are people out of work or unable to work?</a:t>
            </a:r>
          </a:p>
          <a:p>
            <a:pPr lvl="2"/>
            <a:r>
              <a:rPr lang="en-US" sz="1100" dirty="0"/>
              <a:t>Health: How long do people live, and how often are they sick?</a:t>
            </a:r>
          </a:p>
          <a:p>
            <a:pPr lvl="2"/>
            <a:r>
              <a:rPr lang="en-US" sz="1100" dirty="0"/>
              <a:t>Education: Are kids doing well in school and going to university?</a:t>
            </a:r>
          </a:p>
          <a:p>
            <a:pPr lvl="2"/>
            <a:r>
              <a:rPr lang="en-US" sz="1100" dirty="0"/>
              <a:t>Access: How far is the nearest GP, post office, or supermarket?</a:t>
            </a:r>
          </a:p>
          <a:p>
            <a:pPr lvl="2"/>
            <a:r>
              <a:rPr lang="en-US" sz="1100" dirty="0"/>
              <a:t>Crime: How safe is the area?</a:t>
            </a:r>
          </a:p>
          <a:p>
            <a:pPr lvl="2"/>
            <a:r>
              <a:rPr lang="en-US" sz="1100" dirty="0"/>
              <a:t>Housing: Are the homes overcrowded or without central heating?</a:t>
            </a:r>
          </a:p>
          <a:p>
            <a:pPr lvl="1"/>
            <a:endParaRPr lang="en-GB" dirty="0"/>
          </a:p>
        </p:txBody>
      </p:sp>
    </p:spTree>
    <p:extLst>
      <p:ext uri="{BB962C8B-B14F-4D97-AF65-F5344CB8AC3E}">
        <p14:creationId xmlns:p14="http://schemas.microsoft.com/office/powerpoint/2010/main" val="505718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Kernel density estimation </a:t>
            </a:r>
            <a:endParaRPr dirty="0"/>
          </a:p>
        </p:txBody>
      </p:sp>
      <p:sp>
        <p:nvSpPr>
          <p:cNvPr id="128" name="Google Shape;128;p23"/>
          <p:cNvSpPr txBox="1">
            <a:spLocks noGrp="1"/>
          </p:cNvSpPr>
          <p:nvPr>
            <p:ph type="body" idx="1"/>
          </p:nvPr>
        </p:nvSpPr>
        <p:spPr>
          <a:xfrm>
            <a:off x="311700" y="1228675"/>
            <a:ext cx="4409400" cy="36888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GB" sz="1400" dirty="0"/>
              <a:t>Density-based approach</a:t>
            </a:r>
            <a:endParaRPr sz="1400" dirty="0"/>
          </a:p>
          <a:p>
            <a:pPr marL="457200" lvl="0" indent="-317500" algn="l" rtl="0">
              <a:spcBef>
                <a:spcPts val="0"/>
              </a:spcBef>
              <a:spcAft>
                <a:spcPts val="0"/>
              </a:spcAft>
              <a:buSzPts val="1400"/>
              <a:buChar char="●"/>
            </a:pPr>
            <a:r>
              <a:rPr lang="en-GB" sz="1400" dirty="0"/>
              <a:t>No. of points within a sub-regions of a study area.</a:t>
            </a:r>
            <a:endParaRPr sz="1400" dirty="0"/>
          </a:p>
          <a:p>
            <a:pPr marL="457200" lvl="0" indent="-317500" algn="l" rtl="0">
              <a:spcBef>
                <a:spcPts val="0"/>
              </a:spcBef>
              <a:spcAft>
                <a:spcPts val="0"/>
              </a:spcAft>
              <a:buSzPts val="1400"/>
              <a:buChar char="●"/>
            </a:pPr>
            <a:r>
              <a:rPr lang="en-GB" sz="1400" dirty="0"/>
              <a:t>Divide study area into many sub-regions</a:t>
            </a:r>
            <a:endParaRPr sz="1400" dirty="0"/>
          </a:p>
          <a:p>
            <a:pPr marL="457200" lvl="0" indent="-317500" algn="l" rtl="0">
              <a:spcBef>
                <a:spcPts val="0"/>
              </a:spcBef>
              <a:spcAft>
                <a:spcPts val="0"/>
              </a:spcAft>
              <a:buSzPts val="1400"/>
              <a:buChar char="●"/>
            </a:pPr>
            <a:r>
              <a:rPr lang="en-GB" sz="1400" dirty="0"/>
              <a:t>Sub-regions overlap one another providing a moving sub-region window = kernel</a:t>
            </a:r>
            <a:endParaRPr sz="1400" dirty="0"/>
          </a:p>
          <a:p>
            <a:pPr marL="457200" lvl="0" indent="-317500" algn="l" rtl="0">
              <a:spcBef>
                <a:spcPts val="0"/>
              </a:spcBef>
              <a:spcAft>
                <a:spcPts val="0"/>
              </a:spcAft>
              <a:buSzPts val="1400"/>
              <a:buChar char="●"/>
            </a:pPr>
            <a:r>
              <a:rPr lang="en-GB" sz="1400" dirty="0"/>
              <a:t>Example</a:t>
            </a:r>
            <a:endParaRPr sz="1400" dirty="0"/>
          </a:p>
          <a:p>
            <a:pPr marL="914400" lvl="1" indent="-317500" algn="l" rtl="0">
              <a:spcBef>
                <a:spcPts val="0"/>
              </a:spcBef>
              <a:spcAft>
                <a:spcPts val="0"/>
              </a:spcAft>
              <a:buSzPts val="1400"/>
              <a:buChar char="○"/>
            </a:pPr>
            <a:r>
              <a:rPr lang="en-GB" dirty="0"/>
              <a:t>3x3 kernel density map</a:t>
            </a:r>
            <a:endParaRPr dirty="0"/>
          </a:p>
          <a:p>
            <a:pPr marL="914400" lvl="1" indent="-317500" algn="l" rtl="0">
              <a:spcBef>
                <a:spcPts val="0"/>
              </a:spcBef>
              <a:spcAft>
                <a:spcPts val="0"/>
              </a:spcAft>
              <a:buSzPts val="1400"/>
              <a:buChar char="○"/>
            </a:pPr>
            <a:r>
              <a:rPr lang="en-GB" dirty="0"/>
              <a:t>Equal weight per point</a:t>
            </a:r>
            <a:endParaRPr dirty="0"/>
          </a:p>
          <a:p>
            <a:pPr marL="914400" lvl="1" indent="-317500" algn="l" rtl="0">
              <a:spcBef>
                <a:spcPts val="0"/>
              </a:spcBef>
              <a:spcAft>
                <a:spcPts val="0"/>
              </a:spcAft>
              <a:buSzPts val="1400"/>
              <a:buChar char="○"/>
            </a:pPr>
            <a:r>
              <a:rPr lang="en-GB" dirty="0"/>
              <a:t>E.g. 0.11 from 1/9</a:t>
            </a:r>
            <a:endParaRPr dirty="0"/>
          </a:p>
          <a:p>
            <a:pPr marL="457200" lvl="0" indent="-312900" algn="l" rtl="0">
              <a:spcBef>
                <a:spcPts val="0"/>
              </a:spcBef>
              <a:spcAft>
                <a:spcPts val="0"/>
              </a:spcAft>
              <a:buSzPts val="1328"/>
              <a:buChar char="●"/>
            </a:pPr>
            <a:r>
              <a:rPr lang="en-GB" sz="1327" dirty="0"/>
              <a:t>Equal weight per point = basic kernel function.</a:t>
            </a:r>
            <a:endParaRPr dirty="0"/>
          </a:p>
        </p:txBody>
      </p:sp>
      <p:pic>
        <p:nvPicPr>
          <p:cNvPr id="129" name="Google Shape;129;p23"/>
          <p:cNvPicPr preferRelativeResize="0"/>
          <p:nvPr/>
        </p:nvPicPr>
        <p:blipFill>
          <a:blip r:embed="rId3">
            <a:alphaModFix/>
          </a:blip>
          <a:stretch>
            <a:fillRect/>
          </a:stretch>
        </p:blipFill>
        <p:spPr>
          <a:xfrm>
            <a:off x="4721025" y="1166175"/>
            <a:ext cx="4111268" cy="3340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Kernel density estimation</a:t>
            </a:r>
            <a:endParaRPr/>
          </a:p>
        </p:txBody>
      </p:sp>
      <p:sp>
        <p:nvSpPr>
          <p:cNvPr id="135" name="Google Shape;135;p24"/>
          <p:cNvSpPr txBox="1">
            <a:spLocks noGrp="1"/>
          </p:cNvSpPr>
          <p:nvPr>
            <p:ph type="body" idx="1"/>
          </p:nvPr>
        </p:nvSpPr>
        <p:spPr>
          <a:xfrm>
            <a:off x="311700" y="1228675"/>
            <a:ext cx="4409400" cy="36888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GB" sz="1400" dirty="0"/>
              <a:t>Other kernel functions (assign weights to points that are inversely proportional to distance to kernel centre)</a:t>
            </a:r>
            <a:br>
              <a:rPr lang="en-GB" sz="1400" dirty="0"/>
            </a:br>
            <a:endParaRPr dirty="0"/>
          </a:p>
          <a:p>
            <a:pPr marL="457200" lvl="0" indent="-312900" algn="l" rtl="0">
              <a:spcBef>
                <a:spcPts val="0"/>
              </a:spcBef>
              <a:spcAft>
                <a:spcPts val="0"/>
              </a:spcAft>
              <a:buSzPts val="1328"/>
              <a:buChar char="●"/>
            </a:pPr>
            <a:r>
              <a:rPr lang="en-GB" sz="1327" dirty="0"/>
              <a:t>The output will appear </a:t>
            </a:r>
            <a:r>
              <a:rPr lang="en-GB" sz="1327" b="1" u="sng" dirty="0"/>
              <a:t>as a heatmap</a:t>
            </a:r>
            <a:r>
              <a:rPr lang="en-GB" sz="1327" dirty="0"/>
              <a:t>. </a:t>
            </a:r>
            <a:endParaRPr sz="1327" dirty="0"/>
          </a:p>
          <a:p>
            <a:pPr marL="457200" lvl="0" indent="-312900" algn="l" rtl="0">
              <a:spcBef>
                <a:spcPts val="0"/>
              </a:spcBef>
              <a:spcAft>
                <a:spcPts val="0"/>
              </a:spcAft>
              <a:buSzPts val="1328"/>
              <a:buChar char="●"/>
            </a:pPr>
            <a:r>
              <a:rPr lang="en-GB" sz="1327" b="1" u="sng" dirty="0"/>
              <a:t>Other data can be draped over</a:t>
            </a:r>
            <a:r>
              <a:rPr lang="en-GB" sz="1327" dirty="0"/>
              <a:t> this heatmap (such as vectors for rivers or roads, point scatters of artefacts) to study interactions between sites, features, and phenomena. </a:t>
            </a:r>
            <a:endParaRPr dirty="0"/>
          </a:p>
        </p:txBody>
      </p:sp>
      <p:pic>
        <p:nvPicPr>
          <p:cNvPr id="136" name="Google Shape;136;p24"/>
          <p:cNvPicPr preferRelativeResize="0"/>
          <p:nvPr/>
        </p:nvPicPr>
        <p:blipFill>
          <a:blip r:embed="rId3">
            <a:alphaModFix/>
          </a:blip>
          <a:stretch>
            <a:fillRect/>
          </a:stretch>
        </p:blipFill>
        <p:spPr>
          <a:xfrm>
            <a:off x="4828300" y="1182975"/>
            <a:ext cx="4118099" cy="3376160"/>
          </a:xfrm>
          <a:prstGeom prst="rect">
            <a:avLst/>
          </a:prstGeom>
          <a:noFill/>
          <a:ln>
            <a:noFill/>
          </a:ln>
        </p:spPr>
      </p:pic>
      <p:sp>
        <p:nvSpPr>
          <p:cNvPr id="2" name="Rectangle 1">
            <a:extLst>
              <a:ext uri="{FF2B5EF4-FFF2-40B4-BE49-F238E27FC236}">
                <a16:creationId xmlns:a16="http://schemas.microsoft.com/office/drawing/2014/main" id="{ECBEE6E2-2FFC-E01C-DC71-A28942CC729C}"/>
              </a:ext>
            </a:extLst>
          </p:cNvPr>
          <p:cNvSpPr/>
          <p:nvPr/>
        </p:nvSpPr>
        <p:spPr>
          <a:xfrm>
            <a:off x="6050996" y="3399850"/>
            <a:ext cx="840757" cy="84689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Rectangle 2">
            <a:extLst>
              <a:ext uri="{FF2B5EF4-FFF2-40B4-BE49-F238E27FC236}">
                <a16:creationId xmlns:a16="http://schemas.microsoft.com/office/drawing/2014/main" id="{53A7E391-3BB9-0EAA-3666-8A98F3E12AE8}"/>
              </a:ext>
            </a:extLst>
          </p:cNvPr>
          <p:cNvSpPr/>
          <p:nvPr/>
        </p:nvSpPr>
        <p:spPr>
          <a:xfrm>
            <a:off x="5491514" y="2248598"/>
            <a:ext cx="840757" cy="84689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E8D893DC-D61F-BED5-EF4B-C658961D372C}"/>
              </a:ext>
            </a:extLst>
          </p:cNvPr>
          <p:cNvSpPr/>
          <p:nvPr/>
        </p:nvSpPr>
        <p:spPr>
          <a:xfrm>
            <a:off x="5764990" y="2536300"/>
            <a:ext cx="306077" cy="308311"/>
          </a:xfrm>
          <a:prstGeom prst="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AEA6632F-C731-488F-FFDF-396569166C17}"/>
              </a:ext>
            </a:extLst>
          </p:cNvPr>
          <p:cNvSpPr/>
          <p:nvPr/>
        </p:nvSpPr>
        <p:spPr>
          <a:xfrm>
            <a:off x="6332271" y="3652214"/>
            <a:ext cx="306077" cy="308311"/>
          </a:xfrm>
          <a:prstGeom prst="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Let’s see how it works in QGIS</a:t>
            </a:r>
            <a:endParaRPr/>
          </a:p>
        </p:txBody>
      </p:sp>
      <p:sp>
        <p:nvSpPr>
          <p:cNvPr id="142" name="Google Shape;142;p25"/>
          <p:cNvSpPr txBox="1">
            <a:spLocks noGrp="1"/>
          </p:cNvSpPr>
          <p:nvPr>
            <p:ph type="body" idx="1"/>
          </p:nvPr>
        </p:nvSpPr>
        <p:spPr>
          <a:xfrm>
            <a:off x="311700" y="1228675"/>
            <a:ext cx="8520600" cy="22968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GB" sz="1400" dirty="0"/>
              <a:t>To perform KDE in QGIS,</a:t>
            </a:r>
            <a:endParaRPr sz="1400" dirty="0"/>
          </a:p>
          <a:p>
            <a:pPr marL="457200" lvl="0" indent="-317500" algn="l" rtl="0">
              <a:spcBef>
                <a:spcPts val="1200"/>
              </a:spcBef>
              <a:spcAft>
                <a:spcPts val="0"/>
              </a:spcAft>
              <a:buSzPts val="1400"/>
              <a:buChar char="●"/>
            </a:pPr>
            <a:r>
              <a:rPr lang="en-GB" sz="1400" dirty="0"/>
              <a:t>Go to Properties -&gt; Symbology in the “Trees” layer in QGIS. </a:t>
            </a:r>
            <a:endParaRPr sz="1400" dirty="0"/>
          </a:p>
          <a:p>
            <a:pPr marL="457200" lvl="0" indent="-317500" algn="l" rtl="0">
              <a:spcBef>
                <a:spcPts val="0"/>
              </a:spcBef>
              <a:spcAft>
                <a:spcPts val="0"/>
              </a:spcAft>
              <a:buSzPts val="1400"/>
              <a:buChar char="●"/>
            </a:pPr>
            <a:r>
              <a:rPr lang="en-GB" sz="1400" dirty="0"/>
              <a:t>Select Heatmap.</a:t>
            </a:r>
            <a:endParaRPr sz="1400" dirty="0"/>
          </a:p>
          <a:p>
            <a:pPr marL="457200" lvl="0" indent="-317500" algn="l" rtl="0">
              <a:spcBef>
                <a:spcPts val="0"/>
              </a:spcBef>
              <a:spcAft>
                <a:spcPts val="0"/>
              </a:spcAft>
              <a:buSzPts val="1400"/>
              <a:buChar char="●"/>
            </a:pPr>
            <a:r>
              <a:rPr lang="en-GB" sz="1400" dirty="0"/>
              <a:t>Select a colour ramp of your choice.</a:t>
            </a:r>
            <a:endParaRPr sz="1400" dirty="0"/>
          </a:p>
          <a:p>
            <a:pPr marL="457200" lvl="0" indent="-317500" algn="l" rtl="0">
              <a:spcBef>
                <a:spcPts val="0"/>
              </a:spcBef>
              <a:spcAft>
                <a:spcPts val="0"/>
              </a:spcAft>
              <a:buSzPts val="1400"/>
              <a:buChar char="●"/>
            </a:pPr>
            <a:r>
              <a:rPr lang="en-GB" sz="1400" dirty="0"/>
              <a:t>Set Radius to ‘Map Units’ and input 250 (this gives each Kernel a range of 250 metres). </a:t>
            </a:r>
            <a:endParaRPr sz="1400" dirty="0"/>
          </a:p>
          <a:p>
            <a:pPr marL="457200" lvl="0" indent="-317500" algn="l" rtl="0">
              <a:spcBef>
                <a:spcPts val="0"/>
              </a:spcBef>
              <a:spcAft>
                <a:spcPts val="0"/>
              </a:spcAft>
              <a:buSzPts val="1400"/>
              <a:buChar char="●"/>
            </a:pPr>
            <a:r>
              <a:rPr lang="en-GB" sz="1400" dirty="0"/>
              <a:t>Layer Rendering, select ‘Multiply’ on Blending Mode. </a:t>
            </a:r>
            <a:endParaRPr sz="1400" dirty="0"/>
          </a:p>
          <a:p>
            <a:pPr marL="457200" lvl="0" indent="-317500" algn="l" rtl="0">
              <a:spcBef>
                <a:spcPts val="0"/>
              </a:spcBef>
              <a:spcAft>
                <a:spcPts val="0"/>
              </a:spcAft>
              <a:buSzPts val="1400"/>
              <a:buChar char="●"/>
            </a:pPr>
            <a:r>
              <a:rPr lang="en-GB" sz="1400" dirty="0"/>
              <a:t>Click ‘OK’</a:t>
            </a:r>
            <a:endParaRPr sz="1400" dirty="0"/>
          </a:p>
        </p:txBody>
      </p:sp>
      <p:pic>
        <p:nvPicPr>
          <p:cNvPr id="143" name="Google Shape;143;p25"/>
          <p:cNvPicPr preferRelativeResize="0"/>
          <p:nvPr/>
        </p:nvPicPr>
        <p:blipFill>
          <a:blip r:embed="rId3">
            <a:alphaModFix/>
          </a:blip>
          <a:stretch>
            <a:fillRect/>
          </a:stretch>
        </p:blipFill>
        <p:spPr>
          <a:xfrm>
            <a:off x="1864700" y="3525475"/>
            <a:ext cx="5344651" cy="1444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C9C72-7133-7802-E8FE-1B8B4E3EFDEE}"/>
              </a:ext>
            </a:extLst>
          </p:cNvPr>
          <p:cNvSpPr>
            <a:spLocks noGrp="1"/>
          </p:cNvSpPr>
          <p:nvPr>
            <p:ph type="title"/>
          </p:nvPr>
        </p:nvSpPr>
        <p:spPr/>
        <p:txBody>
          <a:bodyPr>
            <a:normAutofit fontScale="90000"/>
          </a:bodyPr>
          <a:lstStyle/>
          <a:p>
            <a:r>
              <a:rPr lang="en-US" dirty="0"/>
              <a:t>How do we know it’s clustering in a way we anticipated?</a:t>
            </a:r>
            <a:endParaRPr lang="en-GB" dirty="0"/>
          </a:p>
        </p:txBody>
      </p:sp>
      <p:sp>
        <p:nvSpPr>
          <p:cNvPr id="3" name="Text Placeholder 2">
            <a:extLst>
              <a:ext uri="{FF2B5EF4-FFF2-40B4-BE49-F238E27FC236}">
                <a16:creationId xmlns:a16="http://schemas.microsoft.com/office/drawing/2014/main" id="{B2E9F48E-F8E3-8645-BAF1-8057AED5BBF9}"/>
              </a:ext>
            </a:extLst>
          </p:cNvPr>
          <p:cNvSpPr>
            <a:spLocks noGrp="1"/>
          </p:cNvSpPr>
          <p:nvPr>
            <p:ph type="body" idx="1"/>
          </p:nvPr>
        </p:nvSpPr>
        <p:spPr/>
        <p:txBody>
          <a:bodyPr/>
          <a:lstStyle/>
          <a:p>
            <a:r>
              <a:rPr lang="en-US" dirty="0"/>
              <a:t>Earlier, the density of tree distribution could be affected by elevation. </a:t>
            </a:r>
          </a:p>
          <a:p>
            <a:r>
              <a:rPr lang="en-US" dirty="0"/>
              <a:t>So, the most intuitive way to examine if trees are “denser” at lower elevations. </a:t>
            </a:r>
          </a:p>
          <a:p>
            <a:r>
              <a:rPr lang="en-US" dirty="0"/>
              <a:t>Rather than eye-balling, can we </a:t>
            </a:r>
            <a:r>
              <a:rPr lang="en-US" dirty="0" err="1"/>
              <a:t>visualise</a:t>
            </a:r>
            <a:r>
              <a:rPr lang="en-US" dirty="0"/>
              <a:t> these patterns?</a:t>
            </a:r>
          </a:p>
          <a:p>
            <a:endParaRPr lang="en-US" dirty="0"/>
          </a:p>
        </p:txBody>
      </p:sp>
    </p:spTree>
    <p:extLst>
      <p:ext uri="{BB962C8B-B14F-4D97-AF65-F5344CB8AC3E}">
        <p14:creationId xmlns:p14="http://schemas.microsoft.com/office/powerpoint/2010/main" val="31964092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6002D-B1A1-0D0F-4CFA-4F4DCF1D59B5}"/>
              </a:ext>
            </a:extLst>
          </p:cNvPr>
          <p:cNvSpPr>
            <a:spLocks noGrp="1"/>
          </p:cNvSpPr>
          <p:nvPr>
            <p:ph type="title"/>
          </p:nvPr>
        </p:nvSpPr>
        <p:spPr/>
        <p:txBody>
          <a:bodyPr>
            <a:normAutofit fontScale="90000"/>
          </a:bodyPr>
          <a:lstStyle/>
          <a:p>
            <a:r>
              <a:rPr lang="en-US" dirty="0"/>
              <a:t>How do we know it’s clustering in a way we anticipated?</a:t>
            </a:r>
            <a:endParaRPr lang="en-GB" dirty="0"/>
          </a:p>
        </p:txBody>
      </p:sp>
      <p:sp>
        <p:nvSpPr>
          <p:cNvPr id="3" name="Text Placeholder 2">
            <a:extLst>
              <a:ext uri="{FF2B5EF4-FFF2-40B4-BE49-F238E27FC236}">
                <a16:creationId xmlns:a16="http://schemas.microsoft.com/office/drawing/2014/main" id="{276B4971-B752-8303-865D-FB981405506E}"/>
              </a:ext>
            </a:extLst>
          </p:cNvPr>
          <p:cNvSpPr>
            <a:spLocks noGrp="1"/>
          </p:cNvSpPr>
          <p:nvPr>
            <p:ph type="body" idx="1"/>
          </p:nvPr>
        </p:nvSpPr>
        <p:spPr/>
        <p:txBody>
          <a:bodyPr/>
          <a:lstStyle/>
          <a:p>
            <a:r>
              <a:rPr lang="en-US" dirty="0"/>
              <a:t>In a city, trees are typically more densely distributed in areas with lower deprivation. Let’s see if this is the case in Edinburgh.</a:t>
            </a:r>
          </a:p>
        </p:txBody>
      </p:sp>
    </p:spTree>
    <p:extLst>
      <p:ext uri="{BB962C8B-B14F-4D97-AF65-F5344CB8AC3E}">
        <p14:creationId xmlns:p14="http://schemas.microsoft.com/office/powerpoint/2010/main" val="15385218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709D2-4E95-07CB-0CCC-DD631DD1D74B}"/>
              </a:ext>
            </a:extLst>
          </p:cNvPr>
          <p:cNvSpPr>
            <a:spLocks noGrp="1"/>
          </p:cNvSpPr>
          <p:nvPr>
            <p:ph type="title"/>
          </p:nvPr>
        </p:nvSpPr>
        <p:spPr/>
        <p:txBody>
          <a:bodyPr>
            <a:normAutofit fontScale="90000"/>
          </a:bodyPr>
          <a:lstStyle/>
          <a:p>
            <a:r>
              <a:rPr lang="en-US" dirty="0"/>
              <a:t>How do we know it’s clustering in a way we anticipated?</a:t>
            </a:r>
            <a:endParaRPr lang="en-GB" dirty="0"/>
          </a:p>
        </p:txBody>
      </p:sp>
      <p:sp>
        <p:nvSpPr>
          <p:cNvPr id="3" name="Text Placeholder 2">
            <a:extLst>
              <a:ext uri="{FF2B5EF4-FFF2-40B4-BE49-F238E27FC236}">
                <a16:creationId xmlns:a16="http://schemas.microsoft.com/office/drawing/2014/main" id="{84A06C8C-F89D-D3CD-6BCD-75FE867190A3}"/>
              </a:ext>
            </a:extLst>
          </p:cNvPr>
          <p:cNvSpPr>
            <a:spLocks noGrp="1"/>
          </p:cNvSpPr>
          <p:nvPr>
            <p:ph type="body" idx="1"/>
          </p:nvPr>
        </p:nvSpPr>
        <p:spPr>
          <a:xfrm>
            <a:off x="311700" y="956403"/>
            <a:ext cx="3898222" cy="3965400"/>
          </a:xfrm>
        </p:spPr>
        <p:txBody>
          <a:bodyPr>
            <a:normAutofit/>
          </a:bodyPr>
          <a:lstStyle/>
          <a:p>
            <a:r>
              <a:rPr lang="en-US" sz="1500" dirty="0"/>
              <a:t>Essentially, to see if this is the case (tree density vs income level), we need to see if areas with high income level also has more trees. </a:t>
            </a:r>
          </a:p>
          <a:p>
            <a:r>
              <a:rPr lang="en-US" sz="1500" dirty="0"/>
              <a:t>To do this, we first divide the area into grids of ‘bins’</a:t>
            </a:r>
            <a:endParaRPr lang="en-GB" sz="1500" dirty="0"/>
          </a:p>
        </p:txBody>
      </p:sp>
      <p:pic>
        <p:nvPicPr>
          <p:cNvPr id="6" name="Picture 5">
            <a:extLst>
              <a:ext uri="{FF2B5EF4-FFF2-40B4-BE49-F238E27FC236}">
                <a16:creationId xmlns:a16="http://schemas.microsoft.com/office/drawing/2014/main" id="{E523FBEE-982F-F0B6-D182-B6B17E8AEE20}"/>
              </a:ext>
            </a:extLst>
          </p:cNvPr>
          <p:cNvPicPr>
            <a:picLocks noChangeAspect="1"/>
          </p:cNvPicPr>
          <p:nvPr/>
        </p:nvPicPr>
        <p:blipFill>
          <a:blip r:embed="rId2"/>
          <a:stretch>
            <a:fillRect/>
          </a:stretch>
        </p:blipFill>
        <p:spPr>
          <a:xfrm>
            <a:off x="4572000" y="1022697"/>
            <a:ext cx="4181920" cy="3827953"/>
          </a:xfrm>
          <a:prstGeom prst="rect">
            <a:avLst/>
          </a:prstGeom>
        </p:spPr>
      </p:pic>
    </p:spTree>
    <p:extLst>
      <p:ext uri="{BB962C8B-B14F-4D97-AF65-F5344CB8AC3E}">
        <p14:creationId xmlns:p14="http://schemas.microsoft.com/office/powerpoint/2010/main" val="2409124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Today’s programme:</a:t>
            </a:r>
            <a:endParaRPr/>
          </a:p>
        </p:txBody>
      </p:sp>
      <p:sp>
        <p:nvSpPr>
          <p:cNvPr id="64" name="Google Shape;64;p1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dirty="0"/>
              <a:t>Introduction to Point Pattern Analysis </a:t>
            </a:r>
            <a:endParaRPr dirty="0"/>
          </a:p>
          <a:p>
            <a:pPr marL="457200" lvl="0" indent="-342900" algn="l" rtl="0">
              <a:spcBef>
                <a:spcPts val="0"/>
              </a:spcBef>
              <a:spcAft>
                <a:spcPts val="0"/>
              </a:spcAft>
              <a:buSzPts val="1800"/>
              <a:buChar char="●"/>
            </a:pPr>
            <a:r>
              <a:rPr lang="en-GB" dirty="0"/>
              <a:t>Density-based vs distance-based analysis (relationship with 1st order and 2nd order dynamics)</a:t>
            </a:r>
            <a:endParaRPr dirty="0"/>
          </a:p>
          <a:p>
            <a:pPr marL="457200" lvl="0" indent="-342900" algn="l" rtl="0">
              <a:spcBef>
                <a:spcPts val="0"/>
              </a:spcBef>
              <a:spcAft>
                <a:spcPts val="0"/>
              </a:spcAft>
              <a:buSzPts val="1800"/>
              <a:buChar char="●"/>
            </a:pPr>
            <a:r>
              <a:rPr lang="en-GB" dirty="0"/>
              <a:t>Kernel Density Estimation (KDE)</a:t>
            </a:r>
            <a:endParaRPr dirty="0"/>
          </a:p>
          <a:p>
            <a:pPr marL="457200" lvl="0" indent="-342900" algn="l" rtl="0">
              <a:spcBef>
                <a:spcPts val="0"/>
              </a:spcBef>
              <a:spcAft>
                <a:spcPts val="0"/>
              </a:spcAft>
              <a:buSzPts val="1800"/>
              <a:buChar char="●"/>
            </a:pPr>
            <a:r>
              <a:rPr lang="en-GB" dirty="0"/>
              <a:t>Nearest Neighbour Analysis (NNA)</a:t>
            </a:r>
            <a:endParaRPr dirty="0"/>
          </a:p>
          <a:p>
            <a:pPr marL="457200" lvl="0" indent="-342900" algn="l" rtl="0">
              <a:spcBef>
                <a:spcPts val="0"/>
              </a:spcBef>
              <a:spcAft>
                <a:spcPts val="0"/>
              </a:spcAft>
              <a:buSzPts val="1800"/>
              <a:buChar char="●"/>
            </a:pPr>
            <a:r>
              <a:rPr lang="en-GB" dirty="0"/>
              <a:t>Ripley’s K-Function</a:t>
            </a:r>
            <a:endParaRPr dirty="0"/>
          </a:p>
          <a:p>
            <a:pPr marL="457200" lvl="0" indent="-342900" algn="l" rtl="0">
              <a:spcBef>
                <a:spcPts val="0"/>
              </a:spcBef>
              <a:spcAft>
                <a:spcPts val="0"/>
              </a:spcAft>
              <a:buSzPts val="1800"/>
              <a:buChar char="●"/>
            </a:pPr>
            <a:r>
              <a:rPr lang="en-GB" dirty="0"/>
              <a:t>Conclusion</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0BD1A2-8C2B-9B66-A22E-FA765B95DB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1BEF38-AF86-057A-3B55-03B3AD51694B}"/>
              </a:ext>
            </a:extLst>
          </p:cNvPr>
          <p:cNvSpPr>
            <a:spLocks noGrp="1"/>
          </p:cNvSpPr>
          <p:nvPr>
            <p:ph type="title"/>
          </p:nvPr>
        </p:nvSpPr>
        <p:spPr/>
        <p:txBody>
          <a:bodyPr>
            <a:normAutofit fontScale="90000"/>
          </a:bodyPr>
          <a:lstStyle/>
          <a:p>
            <a:r>
              <a:rPr lang="en-US" dirty="0"/>
              <a:t>How do we know it’s clustering in a way we anticipated?</a:t>
            </a:r>
            <a:endParaRPr lang="en-GB" dirty="0"/>
          </a:p>
        </p:txBody>
      </p:sp>
      <p:sp>
        <p:nvSpPr>
          <p:cNvPr id="3" name="Text Placeholder 2">
            <a:extLst>
              <a:ext uri="{FF2B5EF4-FFF2-40B4-BE49-F238E27FC236}">
                <a16:creationId xmlns:a16="http://schemas.microsoft.com/office/drawing/2014/main" id="{7B0C7246-3303-CB5A-F429-0D31777D31D7}"/>
              </a:ext>
            </a:extLst>
          </p:cNvPr>
          <p:cNvSpPr>
            <a:spLocks noGrp="1"/>
          </p:cNvSpPr>
          <p:nvPr>
            <p:ph type="body" idx="1"/>
          </p:nvPr>
        </p:nvSpPr>
        <p:spPr>
          <a:xfrm>
            <a:off x="311700" y="956403"/>
            <a:ext cx="4462818" cy="3340200"/>
          </a:xfrm>
        </p:spPr>
        <p:txBody>
          <a:bodyPr/>
          <a:lstStyle/>
          <a:p>
            <a:r>
              <a:rPr lang="en-US" dirty="0"/>
              <a:t>Then we count the number of trees in each grid</a:t>
            </a:r>
          </a:p>
          <a:p>
            <a:r>
              <a:rPr lang="en-US" dirty="0"/>
              <a:t>And then assigns income level to the grid (typically by the largest area</a:t>
            </a:r>
            <a:endParaRPr lang="en-GB" dirty="0"/>
          </a:p>
        </p:txBody>
      </p:sp>
      <p:pic>
        <p:nvPicPr>
          <p:cNvPr id="8" name="Picture 7">
            <a:extLst>
              <a:ext uri="{FF2B5EF4-FFF2-40B4-BE49-F238E27FC236}">
                <a16:creationId xmlns:a16="http://schemas.microsoft.com/office/drawing/2014/main" id="{C4D20B4F-F55A-4986-E16F-7103D5A3E91C}"/>
              </a:ext>
            </a:extLst>
          </p:cNvPr>
          <p:cNvPicPr>
            <a:picLocks noChangeAspect="1"/>
          </p:cNvPicPr>
          <p:nvPr/>
        </p:nvPicPr>
        <p:blipFill>
          <a:blip r:embed="rId2"/>
          <a:stretch>
            <a:fillRect/>
          </a:stretch>
        </p:blipFill>
        <p:spPr>
          <a:xfrm>
            <a:off x="5058912" y="956403"/>
            <a:ext cx="3773388" cy="3768538"/>
          </a:xfrm>
          <a:prstGeom prst="rect">
            <a:avLst/>
          </a:prstGeom>
        </p:spPr>
      </p:pic>
      <p:cxnSp>
        <p:nvCxnSpPr>
          <p:cNvPr id="9" name="Straight Arrow Connector 8">
            <a:extLst>
              <a:ext uri="{FF2B5EF4-FFF2-40B4-BE49-F238E27FC236}">
                <a16:creationId xmlns:a16="http://schemas.microsoft.com/office/drawing/2014/main" id="{C2CDA602-D980-281D-1B7F-2EC71334FBD9}"/>
              </a:ext>
            </a:extLst>
          </p:cNvPr>
          <p:cNvCxnSpPr>
            <a:cxnSpLocks/>
          </p:cNvCxnSpPr>
          <p:nvPr/>
        </p:nvCxnSpPr>
        <p:spPr>
          <a:xfrm flipV="1">
            <a:off x="4271291" y="3754236"/>
            <a:ext cx="2332027" cy="5423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 Placeholder 2">
            <a:extLst>
              <a:ext uri="{FF2B5EF4-FFF2-40B4-BE49-F238E27FC236}">
                <a16:creationId xmlns:a16="http://schemas.microsoft.com/office/drawing/2014/main" id="{18448680-BEEA-29D1-A0FF-BC4B9A46017D}"/>
              </a:ext>
            </a:extLst>
          </p:cNvPr>
          <p:cNvSpPr txBox="1">
            <a:spLocks/>
          </p:cNvSpPr>
          <p:nvPr/>
        </p:nvSpPr>
        <p:spPr>
          <a:xfrm>
            <a:off x="2543109" y="3935772"/>
            <a:ext cx="1842122" cy="109934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Source Code Pro"/>
              <a:buChar char="●"/>
              <a:defRPr sz="1800" b="0" i="0" u="none" strike="noStrike" cap="none">
                <a:solidFill>
                  <a:schemeClr val="dk2"/>
                </a:solidFill>
                <a:latin typeface="Source Code Pro"/>
                <a:ea typeface="Source Code Pro"/>
                <a:cs typeface="Source Code Pro"/>
                <a:sym typeface="Source Code Pro"/>
              </a:defRPr>
            </a:lvl1pPr>
            <a:lvl2pPr marL="914400" marR="0" lvl="1"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2pPr>
            <a:lvl3pPr marL="1371600" marR="0" lvl="2"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3pPr>
            <a:lvl4pPr marL="1828800" marR="0" lvl="3"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4pPr>
            <a:lvl5pPr marL="2286000" marR="0" lvl="4"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5pPr>
            <a:lvl6pPr marL="2743200" marR="0" lvl="5"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6pPr>
            <a:lvl7pPr marL="3200400" marR="0" lvl="6"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7pPr>
            <a:lvl8pPr marL="3657600" marR="0" lvl="7"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8pPr>
            <a:lvl9pPr marL="4114800" marR="0" lvl="8"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9pPr>
          </a:lstStyle>
          <a:p>
            <a:pPr marL="114300" indent="0">
              <a:buNone/>
            </a:pPr>
            <a:r>
              <a:rPr lang="en-US" sz="1200" dirty="0"/>
              <a:t>Count how many points in this grid in total</a:t>
            </a:r>
            <a:endParaRPr lang="en-GB" sz="1200" dirty="0"/>
          </a:p>
        </p:txBody>
      </p:sp>
      <p:cxnSp>
        <p:nvCxnSpPr>
          <p:cNvPr id="12" name="Straight Arrow Connector 11">
            <a:extLst>
              <a:ext uri="{FF2B5EF4-FFF2-40B4-BE49-F238E27FC236}">
                <a16:creationId xmlns:a16="http://schemas.microsoft.com/office/drawing/2014/main" id="{9AA52CA5-BB28-2A78-53A9-8078E3F8C1AE}"/>
              </a:ext>
            </a:extLst>
          </p:cNvPr>
          <p:cNvCxnSpPr>
            <a:cxnSpLocks/>
          </p:cNvCxnSpPr>
          <p:nvPr/>
        </p:nvCxnSpPr>
        <p:spPr>
          <a:xfrm flipV="1">
            <a:off x="4182343" y="2901077"/>
            <a:ext cx="2352458" cy="326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 Placeholder 2">
            <a:extLst>
              <a:ext uri="{FF2B5EF4-FFF2-40B4-BE49-F238E27FC236}">
                <a16:creationId xmlns:a16="http://schemas.microsoft.com/office/drawing/2014/main" id="{47B33B9F-267B-BCD3-F762-07F4BE81FDF9}"/>
              </a:ext>
            </a:extLst>
          </p:cNvPr>
          <p:cNvSpPr txBox="1">
            <a:spLocks/>
          </p:cNvSpPr>
          <p:nvPr/>
        </p:nvSpPr>
        <p:spPr>
          <a:xfrm>
            <a:off x="2313616" y="2926076"/>
            <a:ext cx="2071615" cy="109934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Source Code Pro"/>
              <a:buChar char="●"/>
              <a:defRPr sz="1800" b="0" i="0" u="none" strike="noStrike" cap="none">
                <a:solidFill>
                  <a:schemeClr val="dk2"/>
                </a:solidFill>
                <a:latin typeface="Source Code Pro"/>
                <a:ea typeface="Source Code Pro"/>
                <a:cs typeface="Source Code Pro"/>
                <a:sym typeface="Source Code Pro"/>
              </a:defRPr>
            </a:lvl1pPr>
            <a:lvl2pPr marL="914400" marR="0" lvl="1"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2pPr>
            <a:lvl3pPr marL="1371600" marR="0" lvl="2"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3pPr>
            <a:lvl4pPr marL="1828800" marR="0" lvl="3"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4pPr>
            <a:lvl5pPr marL="2286000" marR="0" lvl="4"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5pPr>
            <a:lvl6pPr marL="2743200" marR="0" lvl="5"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6pPr>
            <a:lvl7pPr marL="3200400" marR="0" lvl="6"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7pPr>
            <a:lvl8pPr marL="3657600" marR="0" lvl="7"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8pPr>
            <a:lvl9pPr marL="4114800" marR="0" lvl="8"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9pPr>
          </a:lstStyle>
          <a:p>
            <a:pPr marL="114300" indent="0">
              <a:buNone/>
            </a:pPr>
            <a:r>
              <a:rPr lang="en-US" sz="1200" dirty="0"/>
              <a:t>Assign income level (i.e. 10 in this case based on </a:t>
            </a:r>
            <a:r>
              <a:rPr lang="en-US" sz="1200" dirty="0" err="1"/>
              <a:t>colours</a:t>
            </a:r>
            <a:r>
              <a:rPr lang="en-US" sz="1200" dirty="0"/>
              <a:t>)</a:t>
            </a:r>
            <a:endParaRPr lang="en-GB" sz="1200" dirty="0"/>
          </a:p>
        </p:txBody>
      </p:sp>
    </p:spTree>
    <p:extLst>
      <p:ext uri="{BB962C8B-B14F-4D97-AF65-F5344CB8AC3E}">
        <p14:creationId xmlns:p14="http://schemas.microsoft.com/office/powerpoint/2010/main" val="8842823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3F5C6-B426-A75A-A999-9D05591127E5}"/>
              </a:ext>
            </a:extLst>
          </p:cNvPr>
          <p:cNvSpPr>
            <a:spLocks noGrp="1"/>
          </p:cNvSpPr>
          <p:nvPr>
            <p:ph type="title"/>
          </p:nvPr>
        </p:nvSpPr>
        <p:spPr/>
        <p:txBody>
          <a:bodyPr>
            <a:normAutofit fontScale="90000"/>
          </a:bodyPr>
          <a:lstStyle/>
          <a:p>
            <a:r>
              <a:rPr lang="en-US" dirty="0"/>
              <a:t>How do we know it’s clustering in a way we anticipated?</a:t>
            </a:r>
            <a:endParaRPr lang="en-GB" dirty="0"/>
          </a:p>
        </p:txBody>
      </p:sp>
      <p:sp>
        <p:nvSpPr>
          <p:cNvPr id="3" name="Text Placeholder 2">
            <a:extLst>
              <a:ext uri="{FF2B5EF4-FFF2-40B4-BE49-F238E27FC236}">
                <a16:creationId xmlns:a16="http://schemas.microsoft.com/office/drawing/2014/main" id="{AF201A42-D59E-1A9B-1269-67E40070DDD2}"/>
              </a:ext>
            </a:extLst>
          </p:cNvPr>
          <p:cNvSpPr>
            <a:spLocks noGrp="1"/>
          </p:cNvSpPr>
          <p:nvPr>
            <p:ph type="body" idx="1"/>
          </p:nvPr>
        </p:nvSpPr>
        <p:spPr>
          <a:xfrm>
            <a:off x="311700" y="1228675"/>
            <a:ext cx="3726389" cy="3846552"/>
          </a:xfrm>
        </p:spPr>
        <p:txBody>
          <a:bodyPr>
            <a:normAutofit/>
          </a:bodyPr>
          <a:lstStyle/>
          <a:p>
            <a:r>
              <a:rPr lang="en-US" sz="1400" dirty="0"/>
              <a:t>If you are interested in how to do this, please attend our Silent Disco!</a:t>
            </a:r>
            <a:br>
              <a:rPr lang="en-US" sz="1400" dirty="0"/>
            </a:br>
            <a:endParaRPr lang="en-US" sz="1400" dirty="0"/>
          </a:p>
          <a:p>
            <a:r>
              <a:rPr lang="en-US" sz="1400" dirty="0"/>
              <a:t>For your convenience, there is a layer prepared already for you to import to QGIS. </a:t>
            </a:r>
            <a:br>
              <a:rPr lang="en-US" sz="1400" dirty="0"/>
            </a:br>
            <a:r>
              <a:rPr lang="en-US" sz="1400" dirty="0"/>
              <a:t>(</a:t>
            </a:r>
            <a:r>
              <a:rPr lang="en-US" sz="1400" dirty="0" err="1"/>
              <a:t>Grid_treecount_simd</a:t>
            </a:r>
            <a:r>
              <a:rPr lang="en-US" sz="1400" dirty="0"/>
              <a:t>)</a:t>
            </a:r>
            <a:br>
              <a:rPr lang="en-US" sz="1400" dirty="0"/>
            </a:br>
            <a:endParaRPr lang="en-US" sz="1400" dirty="0"/>
          </a:p>
          <a:p>
            <a:r>
              <a:rPr lang="en-US" sz="1400" dirty="0"/>
              <a:t>Now we then have to plot them onto a graph to see if higher income bins have typically more trees.</a:t>
            </a:r>
            <a:endParaRPr lang="en-GB" sz="1400" dirty="0"/>
          </a:p>
        </p:txBody>
      </p:sp>
      <p:pic>
        <p:nvPicPr>
          <p:cNvPr id="5" name="Picture 4">
            <a:extLst>
              <a:ext uri="{FF2B5EF4-FFF2-40B4-BE49-F238E27FC236}">
                <a16:creationId xmlns:a16="http://schemas.microsoft.com/office/drawing/2014/main" id="{5EED37BE-3FA2-F79D-76C7-FFD33947483D}"/>
              </a:ext>
            </a:extLst>
          </p:cNvPr>
          <p:cNvPicPr>
            <a:picLocks noChangeAspect="1"/>
          </p:cNvPicPr>
          <p:nvPr/>
        </p:nvPicPr>
        <p:blipFill>
          <a:blip r:embed="rId3"/>
          <a:stretch>
            <a:fillRect/>
          </a:stretch>
        </p:blipFill>
        <p:spPr>
          <a:xfrm>
            <a:off x="4198048" y="1011291"/>
            <a:ext cx="4715953" cy="3774968"/>
          </a:xfrm>
          <a:prstGeom prst="rect">
            <a:avLst/>
          </a:prstGeom>
        </p:spPr>
      </p:pic>
    </p:spTree>
    <p:extLst>
      <p:ext uri="{BB962C8B-B14F-4D97-AF65-F5344CB8AC3E}">
        <p14:creationId xmlns:p14="http://schemas.microsoft.com/office/powerpoint/2010/main" val="11872884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BA769-991A-FAC1-6DFE-49C5272ABB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F31F8C-8532-169E-215C-9D88955F9EA4}"/>
              </a:ext>
            </a:extLst>
          </p:cNvPr>
          <p:cNvSpPr>
            <a:spLocks noGrp="1"/>
          </p:cNvSpPr>
          <p:nvPr>
            <p:ph type="title"/>
          </p:nvPr>
        </p:nvSpPr>
        <p:spPr/>
        <p:txBody>
          <a:bodyPr>
            <a:normAutofit fontScale="90000"/>
          </a:bodyPr>
          <a:lstStyle/>
          <a:p>
            <a:r>
              <a:rPr lang="en-US" dirty="0"/>
              <a:t>How do we know it’s clustering in a way we anticipated?</a:t>
            </a:r>
            <a:endParaRPr lang="en-GB" dirty="0"/>
          </a:p>
        </p:txBody>
      </p:sp>
      <p:sp>
        <p:nvSpPr>
          <p:cNvPr id="3" name="Text Placeholder 2">
            <a:extLst>
              <a:ext uri="{FF2B5EF4-FFF2-40B4-BE49-F238E27FC236}">
                <a16:creationId xmlns:a16="http://schemas.microsoft.com/office/drawing/2014/main" id="{973E9038-5015-EB55-E127-756157D9D022}"/>
              </a:ext>
            </a:extLst>
          </p:cNvPr>
          <p:cNvSpPr>
            <a:spLocks noGrp="1"/>
          </p:cNvSpPr>
          <p:nvPr>
            <p:ph type="body" idx="1"/>
          </p:nvPr>
        </p:nvSpPr>
        <p:spPr>
          <a:xfrm>
            <a:off x="311700" y="1228675"/>
            <a:ext cx="4211205" cy="3846552"/>
          </a:xfrm>
        </p:spPr>
        <p:txBody>
          <a:bodyPr>
            <a:normAutofit/>
          </a:bodyPr>
          <a:lstStyle/>
          <a:p>
            <a:r>
              <a:rPr lang="en-US" sz="1400" dirty="0"/>
              <a:t>Install “Data </a:t>
            </a:r>
            <a:r>
              <a:rPr lang="en-US" sz="1400" dirty="0" err="1"/>
              <a:t>Plotly</a:t>
            </a:r>
            <a:r>
              <a:rPr lang="en-US" sz="1400" dirty="0"/>
              <a:t>” as a plugin</a:t>
            </a:r>
            <a:endParaRPr lang="en-GB" sz="1400" dirty="0"/>
          </a:p>
        </p:txBody>
      </p:sp>
      <p:pic>
        <p:nvPicPr>
          <p:cNvPr id="6" name="Picture 5">
            <a:extLst>
              <a:ext uri="{FF2B5EF4-FFF2-40B4-BE49-F238E27FC236}">
                <a16:creationId xmlns:a16="http://schemas.microsoft.com/office/drawing/2014/main" id="{FF97C08F-0604-FA74-D270-1899D0A450D6}"/>
              </a:ext>
            </a:extLst>
          </p:cNvPr>
          <p:cNvPicPr>
            <a:picLocks noChangeAspect="1"/>
          </p:cNvPicPr>
          <p:nvPr/>
        </p:nvPicPr>
        <p:blipFill>
          <a:blip r:embed="rId3"/>
          <a:stretch>
            <a:fillRect/>
          </a:stretch>
        </p:blipFill>
        <p:spPr>
          <a:xfrm>
            <a:off x="4889850" y="1050891"/>
            <a:ext cx="3778313" cy="3627683"/>
          </a:xfrm>
          <a:prstGeom prst="rect">
            <a:avLst/>
          </a:prstGeom>
        </p:spPr>
      </p:pic>
    </p:spTree>
    <p:extLst>
      <p:ext uri="{BB962C8B-B14F-4D97-AF65-F5344CB8AC3E}">
        <p14:creationId xmlns:p14="http://schemas.microsoft.com/office/powerpoint/2010/main" val="2338602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46FCD7-2A2D-596E-6F9E-5861AAE50C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2D14AA-8DD3-67B6-6815-AC4CDEB5BC29}"/>
              </a:ext>
            </a:extLst>
          </p:cNvPr>
          <p:cNvSpPr>
            <a:spLocks noGrp="1"/>
          </p:cNvSpPr>
          <p:nvPr>
            <p:ph type="title"/>
          </p:nvPr>
        </p:nvSpPr>
        <p:spPr/>
        <p:txBody>
          <a:bodyPr>
            <a:normAutofit fontScale="90000"/>
          </a:bodyPr>
          <a:lstStyle/>
          <a:p>
            <a:r>
              <a:rPr lang="en-US" dirty="0"/>
              <a:t>How do we know it’s clustering in a way we anticipated?</a:t>
            </a:r>
            <a:endParaRPr lang="en-GB" dirty="0"/>
          </a:p>
        </p:txBody>
      </p:sp>
      <p:sp>
        <p:nvSpPr>
          <p:cNvPr id="3" name="Text Placeholder 2">
            <a:extLst>
              <a:ext uri="{FF2B5EF4-FFF2-40B4-BE49-F238E27FC236}">
                <a16:creationId xmlns:a16="http://schemas.microsoft.com/office/drawing/2014/main" id="{4D1E7C0C-D688-D109-9EE0-C14287FFDABC}"/>
              </a:ext>
            </a:extLst>
          </p:cNvPr>
          <p:cNvSpPr>
            <a:spLocks noGrp="1"/>
          </p:cNvSpPr>
          <p:nvPr>
            <p:ph type="body" idx="1"/>
          </p:nvPr>
        </p:nvSpPr>
        <p:spPr>
          <a:xfrm>
            <a:off x="311700" y="1228675"/>
            <a:ext cx="5563195" cy="3846552"/>
          </a:xfrm>
        </p:spPr>
        <p:txBody>
          <a:bodyPr>
            <a:normAutofit/>
          </a:bodyPr>
          <a:lstStyle/>
          <a:p>
            <a:r>
              <a:rPr lang="en-US" sz="1400" dirty="0"/>
              <a:t>Layer = </a:t>
            </a:r>
            <a:r>
              <a:rPr lang="en-US" sz="1400" dirty="0" err="1"/>
              <a:t>Grid_treecount_simd</a:t>
            </a:r>
            <a:endParaRPr lang="en-US" sz="1400" dirty="0"/>
          </a:p>
          <a:p>
            <a:r>
              <a:rPr lang="en-US" sz="1400" dirty="0"/>
              <a:t>X field = simd2020_7; Y field = NUMPOINTS</a:t>
            </a:r>
            <a:endParaRPr lang="en-GB" sz="1400" dirty="0"/>
          </a:p>
        </p:txBody>
      </p:sp>
      <p:pic>
        <p:nvPicPr>
          <p:cNvPr id="5" name="Picture 4">
            <a:extLst>
              <a:ext uri="{FF2B5EF4-FFF2-40B4-BE49-F238E27FC236}">
                <a16:creationId xmlns:a16="http://schemas.microsoft.com/office/drawing/2014/main" id="{388B691F-8743-A2AA-A14F-A98A754318A0}"/>
              </a:ext>
            </a:extLst>
          </p:cNvPr>
          <p:cNvPicPr>
            <a:picLocks noChangeAspect="1"/>
          </p:cNvPicPr>
          <p:nvPr/>
        </p:nvPicPr>
        <p:blipFill>
          <a:blip r:embed="rId3"/>
          <a:stretch>
            <a:fillRect/>
          </a:stretch>
        </p:blipFill>
        <p:spPr>
          <a:xfrm>
            <a:off x="388119" y="1960332"/>
            <a:ext cx="5486776" cy="2550299"/>
          </a:xfrm>
          <a:prstGeom prst="rect">
            <a:avLst/>
          </a:prstGeom>
        </p:spPr>
      </p:pic>
    </p:spTree>
    <p:extLst>
      <p:ext uri="{BB962C8B-B14F-4D97-AF65-F5344CB8AC3E}">
        <p14:creationId xmlns:p14="http://schemas.microsoft.com/office/powerpoint/2010/main" val="7043567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07A08-8612-CFFA-EF25-835C87AFC99F}"/>
              </a:ext>
            </a:extLst>
          </p:cNvPr>
          <p:cNvSpPr>
            <a:spLocks noGrp="1"/>
          </p:cNvSpPr>
          <p:nvPr>
            <p:ph type="title"/>
          </p:nvPr>
        </p:nvSpPr>
        <p:spPr/>
        <p:txBody>
          <a:bodyPr>
            <a:normAutofit fontScale="90000"/>
          </a:bodyPr>
          <a:lstStyle/>
          <a:p>
            <a:r>
              <a:rPr lang="en-US" dirty="0"/>
              <a:t>How do we know it’s clustering in a way we anticipated?</a:t>
            </a:r>
            <a:endParaRPr lang="en-GB" dirty="0"/>
          </a:p>
        </p:txBody>
      </p:sp>
      <p:sp>
        <p:nvSpPr>
          <p:cNvPr id="3" name="Text Placeholder 2">
            <a:extLst>
              <a:ext uri="{FF2B5EF4-FFF2-40B4-BE49-F238E27FC236}">
                <a16:creationId xmlns:a16="http://schemas.microsoft.com/office/drawing/2014/main" id="{07D16641-E28F-A8A6-AB94-51BA49E84E8F}"/>
              </a:ext>
            </a:extLst>
          </p:cNvPr>
          <p:cNvSpPr>
            <a:spLocks noGrp="1"/>
          </p:cNvSpPr>
          <p:nvPr>
            <p:ph type="body" idx="1"/>
          </p:nvPr>
        </p:nvSpPr>
        <p:spPr>
          <a:xfrm>
            <a:off x="311700" y="1228675"/>
            <a:ext cx="3045191" cy="3340200"/>
          </a:xfrm>
        </p:spPr>
        <p:txBody>
          <a:bodyPr>
            <a:normAutofit fontScale="55000" lnSpcReduction="20000"/>
          </a:bodyPr>
          <a:lstStyle/>
          <a:p>
            <a:r>
              <a:rPr lang="en-US" dirty="0"/>
              <a:t>Decile 1-2 (Most Deprived): The "clusters" of points are hugged very tight to the bottom of the graph. Most quadrats in these areas have very few trees, rarely exceeding 50–75 per quadrat.</a:t>
            </a:r>
            <a:br>
              <a:rPr lang="en-US" dirty="0"/>
            </a:br>
            <a:endParaRPr lang="en-US" dirty="0"/>
          </a:p>
          <a:p>
            <a:r>
              <a:rPr lang="en-US" dirty="0"/>
              <a:t>Decile 8-10 (Least Deprived): You see significant "vertical spikes." This indicates that while some areas still have few trees, the areas with the highest tree counts (reaching up to 350–400 per quadrat) are almost exclusively found in the least deprived deciles.</a:t>
            </a:r>
            <a:br>
              <a:rPr lang="en-US" dirty="0"/>
            </a:br>
            <a:endParaRPr lang="en-US" dirty="0"/>
          </a:p>
          <a:p>
            <a:r>
              <a:rPr lang="en-GB" dirty="0"/>
              <a:t>Agree with our expectations</a:t>
            </a:r>
          </a:p>
        </p:txBody>
      </p:sp>
      <p:pic>
        <p:nvPicPr>
          <p:cNvPr id="5" name="Picture 4">
            <a:extLst>
              <a:ext uri="{FF2B5EF4-FFF2-40B4-BE49-F238E27FC236}">
                <a16:creationId xmlns:a16="http://schemas.microsoft.com/office/drawing/2014/main" id="{76098C26-F1B4-3273-CAEC-161024E75F84}"/>
              </a:ext>
            </a:extLst>
          </p:cNvPr>
          <p:cNvPicPr>
            <a:picLocks noChangeAspect="1"/>
          </p:cNvPicPr>
          <p:nvPr/>
        </p:nvPicPr>
        <p:blipFill>
          <a:blip r:embed="rId2"/>
          <a:srcRect r="16384"/>
          <a:stretch>
            <a:fillRect/>
          </a:stretch>
        </p:blipFill>
        <p:spPr>
          <a:xfrm>
            <a:off x="3490371" y="1093850"/>
            <a:ext cx="5341929" cy="3705216"/>
          </a:xfrm>
          <a:prstGeom prst="rect">
            <a:avLst/>
          </a:prstGeom>
        </p:spPr>
      </p:pic>
    </p:spTree>
    <p:extLst>
      <p:ext uri="{BB962C8B-B14F-4D97-AF65-F5344CB8AC3E}">
        <p14:creationId xmlns:p14="http://schemas.microsoft.com/office/powerpoint/2010/main" val="302870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Nearest neighbour analysis</a:t>
            </a:r>
            <a:endParaRPr/>
          </a:p>
        </p:txBody>
      </p:sp>
      <p:sp>
        <p:nvSpPr>
          <p:cNvPr id="149" name="Google Shape;149;p26"/>
          <p:cNvSpPr txBox="1">
            <a:spLocks noGrp="1"/>
          </p:cNvSpPr>
          <p:nvPr>
            <p:ph type="body" idx="1"/>
          </p:nvPr>
        </p:nvSpPr>
        <p:spPr>
          <a:xfrm>
            <a:off x="311700" y="1228675"/>
            <a:ext cx="8426100" cy="3340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GB" sz="1400" dirty="0"/>
              <a:t>Distanced-based approach</a:t>
            </a:r>
            <a:endParaRPr sz="1400" dirty="0"/>
          </a:p>
          <a:p>
            <a:pPr marL="457200" lvl="0" indent="-317500" algn="l" rtl="0">
              <a:spcBef>
                <a:spcPts val="0"/>
              </a:spcBef>
              <a:spcAft>
                <a:spcPts val="0"/>
              </a:spcAft>
              <a:buSzPts val="1400"/>
              <a:buChar char="●"/>
            </a:pPr>
            <a:r>
              <a:rPr lang="en-GB" sz="1400" dirty="0"/>
              <a:t>Measures the average distance from each point in the study area to its nearest point</a:t>
            </a:r>
            <a:endParaRPr sz="1400" dirty="0"/>
          </a:p>
        </p:txBody>
      </p:sp>
      <p:pic>
        <p:nvPicPr>
          <p:cNvPr id="150" name="Google Shape;150;p26"/>
          <p:cNvPicPr preferRelativeResize="0"/>
          <p:nvPr/>
        </p:nvPicPr>
        <p:blipFill rotWithShape="1">
          <a:blip r:embed="rId3">
            <a:alphaModFix/>
          </a:blip>
          <a:srcRect t="3790"/>
          <a:stretch/>
        </p:blipFill>
        <p:spPr>
          <a:xfrm>
            <a:off x="1754400" y="2061700"/>
            <a:ext cx="5245173" cy="28930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Nearest neighbour analysis</a:t>
            </a:r>
            <a:endParaRPr/>
          </a:p>
        </p:txBody>
      </p:sp>
      <p:sp>
        <p:nvSpPr>
          <p:cNvPr id="156" name="Google Shape;156;p27"/>
          <p:cNvSpPr txBox="1">
            <a:spLocks noGrp="1"/>
          </p:cNvSpPr>
          <p:nvPr>
            <p:ph type="body" idx="1"/>
          </p:nvPr>
        </p:nvSpPr>
        <p:spPr>
          <a:xfrm>
            <a:off x="311700" y="1228675"/>
            <a:ext cx="4512300" cy="3340200"/>
          </a:xfrm>
          <a:prstGeom prst="rect">
            <a:avLst/>
          </a:prstGeom>
        </p:spPr>
        <p:txBody>
          <a:bodyPr spcFirstLastPara="1" wrap="square" lIns="91425" tIns="91425" rIns="91425" bIns="91425" anchor="t" anchorCtr="0">
            <a:normAutofit lnSpcReduction="10000"/>
          </a:bodyPr>
          <a:lstStyle/>
          <a:p>
            <a:pPr marL="457200" lvl="0" indent="-317500" algn="l" rtl="0">
              <a:spcBef>
                <a:spcPts val="0"/>
              </a:spcBef>
              <a:spcAft>
                <a:spcPts val="0"/>
              </a:spcAft>
              <a:buSzPts val="1400"/>
              <a:buChar char="●"/>
            </a:pPr>
            <a:r>
              <a:rPr lang="en-GB" sz="1400" dirty="0"/>
              <a:t>Distanced-based approach</a:t>
            </a:r>
            <a:endParaRPr sz="1400" dirty="0"/>
          </a:p>
          <a:p>
            <a:pPr marL="457200" lvl="0" indent="-317500" algn="l" rtl="0">
              <a:spcBef>
                <a:spcPts val="0"/>
              </a:spcBef>
              <a:spcAft>
                <a:spcPts val="0"/>
              </a:spcAft>
              <a:buSzPts val="1400"/>
              <a:buChar char="●"/>
            </a:pPr>
            <a:r>
              <a:rPr lang="en-GB" sz="1400" dirty="0"/>
              <a:t>Measures the average distance from each point in the study area to its nearest point</a:t>
            </a:r>
            <a:endParaRPr sz="1400" dirty="0"/>
          </a:p>
          <a:p>
            <a:pPr marL="457200" lvl="0" indent="-317500" algn="l" rtl="0">
              <a:spcBef>
                <a:spcPts val="0"/>
              </a:spcBef>
              <a:spcAft>
                <a:spcPts val="0"/>
              </a:spcAft>
              <a:buSzPts val="1400"/>
              <a:buChar char="●"/>
            </a:pPr>
            <a:r>
              <a:rPr lang="en-GB" sz="1400" dirty="0"/>
              <a:t>If this distance is lower than the average distance for a Poisson point process then we can say that our dataset is following a clustered pattern. </a:t>
            </a:r>
            <a:endParaRPr sz="1400" dirty="0"/>
          </a:p>
          <a:p>
            <a:pPr marL="457200" lvl="0" indent="-317500" algn="l" rtl="0">
              <a:spcBef>
                <a:spcPts val="0"/>
              </a:spcBef>
              <a:spcAft>
                <a:spcPts val="0"/>
              </a:spcAft>
              <a:buSzPts val="1400"/>
              <a:buChar char="●"/>
            </a:pPr>
            <a:r>
              <a:rPr lang="en-GB" sz="1400" dirty="0"/>
              <a:t>If the distance is bigger then the points are more spread than a Poisson point process so they are more dispersed.</a:t>
            </a:r>
            <a:endParaRPr sz="1400" dirty="0"/>
          </a:p>
        </p:txBody>
      </p:sp>
      <p:pic>
        <p:nvPicPr>
          <p:cNvPr id="157" name="Google Shape;157;p27"/>
          <p:cNvPicPr preferRelativeResize="0"/>
          <p:nvPr/>
        </p:nvPicPr>
        <p:blipFill>
          <a:blip r:embed="rId3">
            <a:alphaModFix/>
          </a:blip>
          <a:stretch>
            <a:fillRect/>
          </a:stretch>
        </p:blipFill>
        <p:spPr>
          <a:xfrm>
            <a:off x="4894338" y="478193"/>
            <a:ext cx="4015200" cy="2828891"/>
          </a:xfrm>
          <a:prstGeom prst="rect">
            <a:avLst/>
          </a:prstGeom>
          <a:noFill/>
          <a:ln>
            <a:noFill/>
          </a:ln>
        </p:spPr>
      </p:pic>
      <p:sp>
        <p:nvSpPr>
          <p:cNvPr id="2" name="Google Shape;156;p27">
            <a:extLst>
              <a:ext uri="{FF2B5EF4-FFF2-40B4-BE49-F238E27FC236}">
                <a16:creationId xmlns:a16="http://schemas.microsoft.com/office/drawing/2014/main" id="{6B1EBA86-3214-0392-5EE1-0D36EED167CF}"/>
              </a:ext>
            </a:extLst>
          </p:cNvPr>
          <p:cNvSpPr txBox="1">
            <a:spLocks/>
          </p:cNvSpPr>
          <p:nvPr/>
        </p:nvSpPr>
        <p:spPr>
          <a:xfrm>
            <a:off x="4894338" y="3409458"/>
            <a:ext cx="3937962" cy="1519034"/>
          </a:xfrm>
          <a:prstGeom prst="rect">
            <a:avLst/>
          </a:prstGeom>
          <a:noFill/>
          <a:ln>
            <a:noFill/>
          </a:ln>
        </p:spPr>
        <p:txBody>
          <a:bodyPr spcFirstLastPara="1" wrap="square" lIns="91425" tIns="91425" rIns="91425" bIns="91425" anchor="t" anchorCtr="0">
            <a:normAutofit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Source Code Pro"/>
              <a:buChar char="●"/>
              <a:defRPr sz="1800" b="0" i="0" u="none" strike="noStrike" cap="none">
                <a:solidFill>
                  <a:schemeClr val="dk2"/>
                </a:solidFill>
                <a:latin typeface="Source Code Pro"/>
                <a:ea typeface="Source Code Pro"/>
                <a:cs typeface="Source Code Pro"/>
                <a:sym typeface="Source Code Pro"/>
              </a:defRPr>
            </a:lvl1pPr>
            <a:lvl2pPr marL="914400" marR="0" lvl="1"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2pPr>
            <a:lvl3pPr marL="1371600" marR="0" lvl="2"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3pPr>
            <a:lvl4pPr marL="1828800" marR="0" lvl="3"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4pPr>
            <a:lvl5pPr marL="2286000" marR="0" lvl="4"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5pPr>
            <a:lvl6pPr marL="2743200" marR="0" lvl="5"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6pPr>
            <a:lvl7pPr marL="3200400" marR="0" lvl="6"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7pPr>
            <a:lvl8pPr marL="3657600" marR="0" lvl="7"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8pPr>
            <a:lvl9pPr marL="4114800" marR="0" lvl="8"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9pPr>
          </a:lstStyle>
          <a:p>
            <a:pPr marL="0" lvl="0" indent="0" algn="l" rtl="0">
              <a:spcBef>
                <a:spcPts val="0"/>
              </a:spcBef>
              <a:spcAft>
                <a:spcPts val="0"/>
              </a:spcAft>
              <a:buNone/>
            </a:pPr>
            <a:r>
              <a:rPr lang="en-US" altLang="zh-HK" sz="1000" b="1" dirty="0"/>
              <a:t>What is a Poisson Point Process?</a:t>
            </a:r>
          </a:p>
          <a:p>
            <a:pPr marL="0" lvl="0" indent="0" algn="l" rtl="0">
              <a:spcBef>
                <a:spcPts val="0"/>
              </a:spcBef>
              <a:spcAft>
                <a:spcPts val="0"/>
              </a:spcAft>
              <a:buNone/>
            </a:pPr>
            <a:r>
              <a:rPr lang="en-US" altLang="zh-HK" sz="1000" dirty="0"/>
              <a:t>A series of points randomly located on a mathematical space with the essential feature that the points occur independently of one another.</a:t>
            </a:r>
          </a:p>
          <a:p>
            <a:pPr marL="0" lvl="0" indent="0" algn="l" rtl="0">
              <a:spcBef>
                <a:spcPts val="0"/>
              </a:spcBef>
              <a:spcAft>
                <a:spcPts val="0"/>
              </a:spcAft>
              <a:buNone/>
            </a:pPr>
            <a:r>
              <a:rPr lang="en-US" altLang="zh-HK" sz="1000" dirty="0"/>
              <a:t>Essentially a random distribution of points across our study area we can compare our real pattern to (a NULL hypothesis). </a:t>
            </a:r>
          </a:p>
          <a:p>
            <a:pPr marL="0" lvl="0" indent="0" algn="l" rtl="0">
              <a:spcBef>
                <a:spcPts val="0"/>
              </a:spcBef>
              <a:spcAft>
                <a:spcPts val="0"/>
              </a:spcAft>
              <a:buNone/>
            </a:pPr>
            <a:endParaRPr lang="en-US" altLang="zh-HK" sz="10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Let’s see how it works in QGIS</a:t>
            </a:r>
            <a:endParaRPr/>
          </a:p>
        </p:txBody>
      </p:sp>
      <p:sp>
        <p:nvSpPr>
          <p:cNvPr id="163" name="Google Shape;163;p28"/>
          <p:cNvSpPr txBox="1">
            <a:spLocks noGrp="1"/>
          </p:cNvSpPr>
          <p:nvPr>
            <p:ph type="body" idx="1"/>
          </p:nvPr>
        </p:nvSpPr>
        <p:spPr>
          <a:xfrm>
            <a:off x="311700" y="1228675"/>
            <a:ext cx="8520600" cy="1131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Load the shapefile into QGIS. </a:t>
            </a:r>
            <a:endParaRPr/>
          </a:p>
          <a:p>
            <a:pPr marL="457200" lvl="0" indent="-342900" algn="l" rtl="0">
              <a:spcBef>
                <a:spcPts val="0"/>
              </a:spcBef>
              <a:spcAft>
                <a:spcPts val="0"/>
              </a:spcAft>
              <a:buSzPts val="1800"/>
              <a:buChar char="●"/>
            </a:pPr>
            <a:r>
              <a:rPr lang="en-GB"/>
              <a:t>Navigate to Vector -&gt; Analysis Tools -&gt; </a:t>
            </a:r>
            <a:br>
              <a:rPr lang="en-GB"/>
            </a:br>
            <a:r>
              <a:rPr lang="en-GB"/>
              <a:t>Nearest Neighbour Analysis</a:t>
            </a:r>
            <a:endParaRPr/>
          </a:p>
        </p:txBody>
      </p:sp>
      <p:pic>
        <p:nvPicPr>
          <p:cNvPr id="164" name="Google Shape;164;p28"/>
          <p:cNvPicPr preferRelativeResize="0"/>
          <p:nvPr/>
        </p:nvPicPr>
        <p:blipFill>
          <a:blip r:embed="rId3">
            <a:alphaModFix/>
          </a:blip>
          <a:stretch>
            <a:fillRect/>
          </a:stretch>
        </p:blipFill>
        <p:spPr>
          <a:xfrm>
            <a:off x="698700" y="2360575"/>
            <a:ext cx="4375297" cy="24781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9"/>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Nearest neighbour analysis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70" name="Google Shape;170;p29"/>
          <p:cNvSpPr txBox="1">
            <a:spLocks noGrp="1"/>
          </p:cNvSpPr>
          <p:nvPr>
            <p:ph type="body" idx="1"/>
          </p:nvPr>
        </p:nvSpPr>
        <p:spPr>
          <a:xfrm>
            <a:off x="414775" y="1093850"/>
            <a:ext cx="3790800" cy="6369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1200"/>
              </a:spcAft>
              <a:buNone/>
            </a:pPr>
            <a:r>
              <a:rPr lang="en-GB" sz="1200"/>
              <a:t>Mean distance between each incident of bike theft</a:t>
            </a:r>
            <a:endParaRPr sz="1200"/>
          </a:p>
        </p:txBody>
      </p:sp>
      <p:sp>
        <p:nvSpPr>
          <p:cNvPr id="172" name="Google Shape;172;p29"/>
          <p:cNvSpPr txBox="1">
            <a:spLocks noGrp="1"/>
          </p:cNvSpPr>
          <p:nvPr>
            <p:ph type="body" idx="1"/>
          </p:nvPr>
        </p:nvSpPr>
        <p:spPr>
          <a:xfrm>
            <a:off x="414775" y="1865675"/>
            <a:ext cx="3790800" cy="8865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en-GB" sz="1200"/>
              <a:t>The expected mean distance for a Poisson point process using the same number of points</a:t>
            </a:r>
            <a:endParaRPr sz="1200"/>
          </a:p>
        </p:txBody>
      </p:sp>
      <p:sp>
        <p:nvSpPr>
          <p:cNvPr id="173" name="Google Shape;173;p29"/>
          <p:cNvSpPr txBox="1">
            <a:spLocks noGrp="1"/>
          </p:cNvSpPr>
          <p:nvPr>
            <p:ph type="body" idx="1"/>
          </p:nvPr>
        </p:nvSpPr>
        <p:spPr>
          <a:xfrm>
            <a:off x="414775" y="2721100"/>
            <a:ext cx="3790800" cy="6369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1200"/>
              </a:spcAft>
              <a:buNone/>
            </a:pPr>
            <a:r>
              <a:rPr lang="en-GB" sz="1200"/>
              <a:t>Ratio between observed and expected mean distances</a:t>
            </a:r>
            <a:endParaRPr sz="1200"/>
          </a:p>
        </p:txBody>
      </p:sp>
      <p:sp>
        <p:nvSpPr>
          <p:cNvPr id="174" name="Google Shape;174;p29"/>
          <p:cNvSpPr txBox="1">
            <a:spLocks noGrp="1"/>
          </p:cNvSpPr>
          <p:nvPr>
            <p:ph type="body" idx="1"/>
          </p:nvPr>
        </p:nvSpPr>
        <p:spPr>
          <a:xfrm>
            <a:off x="414775" y="3358000"/>
            <a:ext cx="4721100" cy="1455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SzPts val="935"/>
              <a:buNone/>
            </a:pPr>
            <a:r>
              <a:rPr lang="en-GB" sz="1200" dirty="0"/>
              <a:t>The statistical significance of NNI. It is the number of standard deviations that the Observed mean is distant from the Expected mean. The largest the distance (negative or positive) the more significant the result is. </a:t>
            </a:r>
            <a:r>
              <a:rPr lang="en-GB" sz="1200" b="1" dirty="0"/>
              <a:t>Anything above 2.5 or below -2.5 is considered significant</a:t>
            </a:r>
            <a:r>
              <a:rPr lang="en-GB" sz="1200" dirty="0"/>
              <a:t>. </a:t>
            </a:r>
            <a:endParaRPr sz="1200" dirty="0"/>
          </a:p>
        </p:txBody>
      </p:sp>
      <p:cxnSp>
        <p:nvCxnSpPr>
          <p:cNvPr id="175" name="Google Shape;175;p29"/>
          <p:cNvCxnSpPr/>
          <p:nvPr/>
        </p:nvCxnSpPr>
        <p:spPr>
          <a:xfrm>
            <a:off x="4205575" y="1412300"/>
            <a:ext cx="937800" cy="484200"/>
          </a:xfrm>
          <a:prstGeom prst="straightConnector1">
            <a:avLst/>
          </a:prstGeom>
          <a:noFill/>
          <a:ln w="9525" cap="flat" cmpd="sng">
            <a:solidFill>
              <a:schemeClr val="dk2"/>
            </a:solidFill>
            <a:prstDash val="solid"/>
            <a:round/>
            <a:headEnd type="none" w="med" len="med"/>
            <a:tailEnd type="triangle" w="med" len="med"/>
          </a:ln>
        </p:spPr>
      </p:cxnSp>
      <p:cxnSp>
        <p:nvCxnSpPr>
          <p:cNvPr id="176" name="Google Shape;176;p29"/>
          <p:cNvCxnSpPr>
            <a:stCxn id="172" idx="3"/>
          </p:cNvCxnSpPr>
          <p:nvPr/>
        </p:nvCxnSpPr>
        <p:spPr>
          <a:xfrm>
            <a:off x="4205575" y="2308925"/>
            <a:ext cx="989400" cy="41100"/>
          </a:xfrm>
          <a:prstGeom prst="straightConnector1">
            <a:avLst/>
          </a:prstGeom>
          <a:noFill/>
          <a:ln w="9525" cap="flat" cmpd="sng">
            <a:solidFill>
              <a:schemeClr val="dk2"/>
            </a:solidFill>
            <a:prstDash val="solid"/>
            <a:round/>
            <a:headEnd type="none" w="med" len="med"/>
            <a:tailEnd type="triangle" w="med" len="med"/>
          </a:ln>
        </p:spPr>
      </p:cxnSp>
      <p:cxnSp>
        <p:nvCxnSpPr>
          <p:cNvPr id="177" name="Google Shape;177;p29"/>
          <p:cNvCxnSpPr>
            <a:cxnSpLocks/>
          </p:cNvCxnSpPr>
          <p:nvPr/>
        </p:nvCxnSpPr>
        <p:spPr>
          <a:xfrm rot="10800000" flipH="1">
            <a:off x="4205700" y="2772751"/>
            <a:ext cx="1020600" cy="266700"/>
          </a:xfrm>
          <a:prstGeom prst="straightConnector1">
            <a:avLst/>
          </a:prstGeom>
          <a:noFill/>
          <a:ln w="9525" cap="flat" cmpd="sng">
            <a:solidFill>
              <a:schemeClr val="dk2"/>
            </a:solidFill>
            <a:prstDash val="solid"/>
            <a:round/>
            <a:headEnd type="none" w="med" len="med"/>
            <a:tailEnd type="triangle" w="med" len="med"/>
          </a:ln>
        </p:spPr>
      </p:cxnSp>
      <p:cxnSp>
        <p:nvCxnSpPr>
          <p:cNvPr id="178" name="Google Shape;178;p29"/>
          <p:cNvCxnSpPr>
            <a:stCxn id="174" idx="3"/>
          </p:cNvCxnSpPr>
          <p:nvPr/>
        </p:nvCxnSpPr>
        <p:spPr>
          <a:xfrm rot="10800000" flipH="1">
            <a:off x="5135875" y="3741700"/>
            <a:ext cx="471600" cy="344100"/>
          </a:xfrm>
          <a:prstGeom prst="straightConnector1">
            <a:avLst/>
          </a:prstGeom>
          <a:noFill/>
          <a:ln w="9525" cap="flat" cmpd="sng">
            <a:solidFill>
              <a:schemeClr val="dk2"/>
            </a:solidFill>
            <a:prstDash val="solid"/>
            <a:round/>
            <a:headEnd type="none" w="med" len="med"/>
            <a:tailEnd type="triangle" w="med" len="med"/>
          </a:ln>
        </p:spPr>
      </p:cxnSp>
      <p:pic>
        <p:nvPicPr>
          <p:cNvPr id="4" name="Picture 3">
            <a:extLst>
              <a:ext uri="{FF2B5EF4-FFF2-40B4-BE49-F238E27FC236}">
                <a16:creationId xmlns:a16="http://schemas.microsoft.com/office/drawing/2014/main" id="{154DCBAD-3DB9-FE00-584E-974685A305FA}"/>
              </a:ext>
            </a:extLst>
          </p:cNvPr>
          <p:cNvPicPr>
            <a:picLocks noChangeAspect="1"/>
          </p:cNvPicPr>
          <p:nvPr/>
        </p:nvPicPr>
        <p:blipFill>
          <a:blip r:embed="rId3"/>
          <a:stretch>
            <a:fillRect/>
          </a:stretch>
        </p:blipFill>
        <p:spPr>
          <a:xfrm>
            <a:off x="5310008" y="1828979"/>
            <a:ext cx="3223227" cy="1926441"/>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0"/>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Problems of scale</a:t>
            </a:r>
            <a:endParaRPr/>
          </a:p>
        </p:txBody>
      </p:sp>
      <p:sp>
        <p:nvSpPr>
          <p:cNvPr id="184" name="Google Shape;184;p30"/>
          <p:cNvSpPr txBox="1">
            <a:spLocks noGrp="1"/>
          </p:cNvSpPr>
          <p:nvPr>
            <p:ph type="body" idx="1"/>
          </p:nvPr>
        </p:nvSpPr>
        <p:spPr>
          <a:xfrm>
            <a:off x="311700" y="1228675"/>
            <a:ext cx="8520600" cy="874200"/>
          </a:xfrm>
          <a:prstGeom prst="rect">
            <a:avLst/>
          </a:prstGeom>
        </p:spPr>
        <p:txBody>
          <a:bodyPr spcFirstLastPara="1" wrap="square" lIns="91425" tIns="91425" rIns="91425" bIns="91425" anchor="t" anchorCtr="0">
            <a:normAutofit lnSpcReduction="10000"/>
          </a:bodyPr>
          <a:lstStyle/>
          <a:p>
            <a:pPr marL="457200" lvl="0" indent="-317500" algn="l" rtl="0">
              <a:spcBef>
                <a:spcPts val="0"/>
              </a:spcBef>
              <a:spcAft>
                <a:spcPts val="0"/>
              </a:spcAft>
              <a:buSzPts val="1400"/>
              <a:buChar char="●"/>
            </a:pPr>
            <a:r>
              <a:rPr lang="en-GB" sz="1400" dirty="0"/>
              <a:t>The uncertainty inherent in data often means that we are not sure at what scale shall be analysing patterns.</a:t>
            </a:r>
            <a:endParaRPr sz="1400" dirty="0"/>
          </a:p>
          <a:p>
            <a:pPr marL="457200" lvl="0" indent="-317500" algn="l" rtl="0">
              <a:spcBef>
                <a:spcPts val="0"/>
              </a:spcBef>
              <a:spcAft>
                <a:spcPts val="0"/>
              </a:spcAft>
              <a:buSzPts val="1400"/>
              <a:buChar char="●"/>
            </a:pPr>
            <a:r>
              <a:rPr lang="en-GB" sz="1400" dirty="0"/>
              <a:t>Cases that appear clustered at one scale may dispersed at another.</a:t>
            </a:r>
            <a:endParaRPr sz="1400" dirty="0"/>
          </a:p>
        </p:txBody>
      </p:sp>
      <p:pic>
        <p:nvPicPr>
          <p:cNvPr id="185" name="Google Shape;185;p30"/>
          <p:cNvPicPr preferRelativeResize="0"/>
          <p:nvPr/>
        </p:nvPicPr>
        <p:blipFill>
          <a:blip r:embed="rId3">
            <a:alphaModFix/>
          </a:blip>
          <a:stretch>
            <a:fillRect/>
          </a:stretch>
        </p:blipFill>
        <p:spPr>
          <a:xfrm>
            <a:off x="1265625" y="2102875"/>
            <a:ext cx="6385544" cy="2735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9" name="Google Shape;69;p15"/>
          <p:cNvPicPr preferRelativeResize="0"/>
          <p:nvPr/>
        </p:nvPicPr>
        <p:blipFill>
          <a:blip r:embed="rId3">
            <a:alphaModFix/>
          </a:blip>
          <a:stretch>
            <a:fillRect/>
          </a:stretch>
        </p:blipFill>
        <p:spPr>
          <a:xfrm>
            <a:off x="6143100" y="1399925"/>
            <a:ext cx="2689200" cy="3438775"/>
          </a:xfrm>
          <a:prstGeom prst="rect">
            <a:avLst/>
          </a:prstGeom>
          <a:noFill/>
          <a:ln>
            <a:noFill/>
          </a:ln>
        </p:spPr>
      </p:pic>
      <p:sp>
        <p:nvSpPr>
          <p:cNvPr id="70" name="Google Shape;70;p15"/>
          <p:cNvSpPr/>
          <p:nvPr/>
        </p:nvSpPr>
        <p:spPr>
          <a:xfrm>
            <a:off x="4396550" y="1148250"/>
            <a:ext cx="2540400" cy="2021100"/>
          </a:xfrm>
          <a:prstGeom prst="wedgeEllipseCallout">
            <a:avLst>
              <a:gd name="adj1" fmla="val 24919"/>
              <a:gd name="adj2" fmla="val 63626"/>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
        <p:nvSpPr>
          <p:cNvPr id="71" name="Google Shape;71;p1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Introduction to point pattern analysis</a:t>
            </a:r>
            <a:endParaRPr/>
          </a:p>
        </p:txBody>
      </p:sp>
      <p:sp>
        <p:nvSpPr>
          <p:cNvPr id="72" name="Google Shape;72;p15"/>
          <p:cNvSpPr txBox="1">
            <a:spLocks noGrp="1"/>
          </p:cNvSpPr>
          <p:nvPr>
            <p:ph type="body" idx="1"/>
          </p:nvPr>
        </p:nvSpPr>
        <p:spPr>
          <a:xfrm>
            <a:off x="311700" y="1228675"/>
            <a:ext cx="4352100" cy="3340200"/>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SzPts val="1800"/>
              <a:buChar char="●"/>
            </a:pPr>
            <a:r>
              <a:rPr lang="en-GB" dirty="0"/>
              <a:t>Tobler's first law of geography.</a:t>
            </a:r>
            <a:endParaRPr dirty="0"/>
          </a:p>
          <a:p>
            <a:pPr marL="457200" lvl="0" indent="-342900" algn="l" rtl="0">
              <a:spcBef>
                <a:spcPts val="0"/>
              </a:spcBef>
              <a:spcAft>
                <a:spcPts val="0"/>
              </a:spcAft>
              <a:buSzPts val="1800"/>
              <a:buChar char="●"/>
            </a:pPr>
            <a:r>
              <a:rPr lang="en-GB" dirty="0"/>
              <a:t>Clustering is a “manifestation” of some form of relationship between observations.</a:t>
            </a:r>
            <a:endParaRPr dirty="0"/>
          </a:p>
          <a:p>
            <a:pPr marL="457200" lvl="0" indent="-342900" algn="l" rtl="0">
              <a:spcBef>
                <a:spcPts val="0"/>
              </a:spcBef>
              <a:spcAft>
                <a:spcPts val="0"/>
              </a:spcAft>
              <a:buSzPts val="1800"/>
              <a:buChar char="●"/>
            </a:pPr>
            <a:r>
              <a:rPr lang="en-GB" dirty="0"/>
              <a:t>To understand the underlying causes, understanding whether observations cluster is key.</a:t>
            </a:r>
            <a:endParaRPr dirty="0"/>
          </a:p>
        </p:txBody>
      </p:sp>
      <p:sp>
        <p:nvSpPr>
          <p:cNvPr id="73" name="Google Shape;73;p15"/>
          <p:cNvSpPr txBox="1"/>
          <p:nvPr/>
        </p:nvSpPr>
        <p:spPr>
          <a:xfrm>
            <a:off x="4663800" y="1549350"/>
            <a:ext cx="2170500" cy="1218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GB" sz="1200">
                <a:solidFill>
                  <a:schemeClr val="dk2"/>
                </a:solidFill>
                <a:latin typeface="Source Code Pro"/>
                <a:ea typeface="Source Code Pro"/>
                <a:cs typeface="Source Code Pro"/>
                <a:sym typeface="Source Code Pro"/>
              </a:rPr>
              <a:t>Everything is related to everything else, but near things are more related to each other (Tobler, 1970)</a:t>
            </a:r>
            <a:endParaRPr sz="12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Ripley’s K-Function</a:t>
            </a:r>
            <a:endParaRPr/>
          </a:p>
        </p:txBody>
      </p:sp>
      <p:sp>
        <p:nvSpPr>
          <p:cNvPr id="191" name="Google Shape;191;p31"/>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GB" sz="1400"/>
              <a:t>Ripley’s K function looks at the distance between a point and ‘all distances’ to other points and automatically compare this to a Poisson-distribution point pattern.</a:t>
            </a:r>
            <a:endParaRPr sz="1400"/>
          </a:p>
          <a:p>
            <a:pPr marL="457200" lvl="0" indent="-317500" algn="l" rtl="0">
              <a:spcBef>
                <a:spcPts val="0"/>
              </a:spcBef>
              <a:spcAft>
                <a:spcPts val="0"/>
              </a:spcAft>
              <a:buSzPts val="1400"/>
              <a:buChar char="●"/>
            </a:pPr>
            <a:r>
              <a:rPr lang="en-GB" sz="1400"/>
              <a:t>Ripley’s K function essentially summarises the distance between points for all distances using radial distance bands.</a:t>
            </a:r>
            <a:endParaRPr sz="1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2"/>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Ripley’s K-Function</a:t>
            </a:r>
            <a:endParaRPr dirty="0"/>
          </a:p>
          <a:p>
            <a:pPr marL="0" lvl="0" indent="0" algn="l" rtl="0">
              <a:spcBef>
                <a:spcPts val="0"/>
              </a:spcBef>
              <a:spcAft>
                <a:spcPts val="0"/>
              </a:spcAft>
              <a:buNone/>
            </a:pPr>
            <a:endParaRPr dirty="0"/>
          </a:p>
        </p:txBody>
      </p:sp>
      <p:sp>
        <p:nvSpPr>
          <p:cNvPr id="197" name="Google Shape;197;p32"/>
          <p:cNvSpPr txBox="1">
            <a:spLocks noGrp="1"/>
          </p:cNvSpPr>
          <p:nvPr>
            <p:ph type="body" idx="1"/>
          </p:nvPr>
        </p:nvSpPr>
        <p:spPr>
          <a:xfrm>
            <a:off x="311700" y="1228675"/>
            <a:ext cx="2945400" cy="3340200"/>
          </a:xfrm>
          <a:prstGeom prst="rect">
            <a:avLst/>
          </a:prstGeom>
        </p:spPr>
        <p:txBody>
          <a:bodyPr spcFirstLastPara="1" wrap="square" lIns="91425" tIns="91425" rIns="91425" bIns="91425" anchor="t" anchorCtr="0">
            <a:normAutofit fontScale="47500" lnSpcReduction="20000"/>
          </a:bodyPr>
          <a:lstStyle/>
          <a:p>
            <a:pPr marL="0" lvl="0" indent="0" algn="l" rtl="0">
              <a:spcBef>
                <a:spcPts val="0"/>
              </a:spcBef>
              <a:spcAft>
                <a:spcPts val="0"/>
              </a:spcAft>
              <a:buNone/>
            </a:pPr>
            <a:r>
              <a:rPr lang="en-GB" dirty="0"/>
              <a:t>For point S1, count the number of points inside a buffer (radius) of a certain size (10km). Then count the number of points inside a slightly larger buffer (20km). Continue until you reach the required buffer distance (i.e. 50km in this example).</a:t>
            </a:r>
            <a:endParaRPr dirty="0"/>
          </a:p>
          <a:p>
            <a:pPr marL="0" lvl="0" indent="0" algn="l" rtl="0">
              <a:spcBef>
                <a:spcPts val="1200"/>
              </a:spcBef>
              <a:spcAft>
                <a:spcPts val="0"/>
              </a:spcAft>
              <a:buNone/>
            </a:pPr>
            <a:r>
              <a:rPr lang="en-GB" dirty="0"/>
              <a:t>Repeat this for S2 and all other points (Si) in the dataset.</a:t>
            </a:r>
            <a:endParaRPr dirty="0"/>
          </a:p>
          <a:p>
            <a:pPr marL="0" lvl="0" indent="0" algn="l" rtl="0">
              <a:spcBef>
                <a:spcPts val="1200"/>
              </a:spcBef>
              <a:spcAft>
                <a:spcPts val="0"/>
              </a:spcAft>
              <a:buNone/>
            </a:pPr>
            <a:r>
              <a:rPr lang="en-GB" dirty="0"/>
              <a:t>Compute the average number of points in each buffer (radius) and divide this to the overall point density.</a:t>
            </a:r>
            <a:endParaRPr dirty="0"/>
          </a:p>
          <a:p>
            <a:pPr marL="0" lvl="0" indent="0" algn="l" rtl="0">
              <a:spcBef>
                <a:spcPts val="1200"/>
              </a:spcBef>
              <a:spcAft>
                <a:spcPts val="0"/>
              </a:spcAft>
              <a:buNone/>
            </a:pPr>
            <a:r>
              <a:rPr lang="en-GB" dirty="0"/>
              <a:t>Repeat this using points drawn from a Poisson random model for the same set of buffers.</a:t>
            </a:r>
            <a:endParaRPr dirty="0"/>
          </a:p>
          <a:p>
            <a:pPr marL="0" lvl="0" indent="0" algn="l" rtl="0">
              <a:spcBef>
                <a:spcPts val="1200"/>
              </a:spcBef>
              <a:spcAft>
                <a:spcPts val="1200"/>
              </a:spcAft>
              <a:buNone/>
            </a:pPr>
            <a:r>
              <a:rPr lang="en-GB" dirty="0"/>
              <a:t>Compare the observed distribution with the distribution with the Poisson distribution.</a:t>
            </a:r>
            <a:endParaRPr dirty="0"/>
          </a:p>
        </p:txBody>
      </p:sp>
      <p:pic>
        <p:nvPicPr>
          <p:cNvPr id="198" name="Google Shape;198;p32"/>
          <p:cNvPicPr preferRelativeResize="0"/>
          <p:nvPr/>
        </p:nvPicPr>
        <p:blipFill rotWithShape="1">
          <a:blip r:embed="rId3">
            <a:alphaModFix/>
          </a:blip>
          <a:srcRect r="14741"/>
          <a:stretch/>
        </p:blipFill>
        <p:spPr>
          <a:xfrm>
            <a:off x="3378500" y="1309075"/>
            <a:ext cx="5609748" cy="302322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Ripley’s K-Function</a:t>
            </a:r>
            <a:endParaRPr/>
          </a:p>
        </p:txBody>
      </p:sp>
      <p:sp>
        <p:nvSpPr>
          <p:cNvPr id="204" name="Google Shape;204;p33"/>
          <p:cNvSpPr txBox="1">
            <a:spLocks noGrp="1"/>
          </p:cNvSpPr>
          <p:nvPr>
            <p:ph type="body" idx="1"/>
          </p:nvPr>
        </p:nvSpPr>
        <p:spPr>
          <a:xfrm>
            <a:off x="311700" y="1228675"/>
            <a:ext cx="29874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Similar to NNA, a comparison of observed vs. expected distances (using a Poisson Point Process again) gives you the following information:</a:t>
            </a:r>
            <a:endParaRPr sz="1200"/>
          </a:p>
          <a:p>
            <a:pPr marL="457200" lvl="0" indent="-304800" algn="l" rtl="0">
              <a:spcBef>
                <a:spcPts val="1200"/>
              </a:spcBef>
              <a:spcAft>
                <a:spcPts val="0"/>
              </a:spcAft>
              <a:buSzPts val="1200"/>
              <a:buChar char="●"/>
            </a:pPr>
            <a:r>
              <a:rPr lang="en-GB" sz="1200"/>
              <a:t>If the observed value is </a:t>
            </a:r>
            <a:r>
              <a:rPr lang="en-GB" sz="1200" b="1" u="sng"/>
              <a:t>higher</a:t>
            </a:r>
            <a:r>
              <a:rPr lang="en-GB" sz="1200"/>
              <a:t> than the expected value, the events tend to </a:t>
            </a:r>
            <a:r>
              <a:rPr lang="en-GB" sz="1200" b="1" u="sng"/>
              <a:t>cluster</a:t>
            </a:r>
            <a:r>
              <a:rPr lang="en-GB" sz="1200"/>
              <a:t>.</a:t>
            </a:r>
            <a:endParaRPr sz="1200"/>
          </a:p>
          <a:p>
            <a:pPr marL="457200" lvl="0" indent="-304800" algn="l" rtl="0">
              <a:spcBef>
                <a:spcPts val="0"/>
              </a:spcBef>
              <a:spcAft>
                <a:spcPts val="0"/>
              </a:spcAft>
              <a:buSzPts val="1200"/>
              <a:buChar char="●"/>
            </a:pPr>
            <a:r>
              <a:rPr lang="en-GB" sz="1200"/>
              <a:t>If the observed value is </a:t>
            </a:r>
            <a:r>
              <a:rPr lang="en-GB" sz="1200" b="1" u="sng"/>
              <a:t>lower</a:t>
            </a:r>
            <a:r>
              <a:rPr lang="en-GB" sz="1200"/>
              <a:t> than the expected value, the events are </a:t>
            </a:r>
            <a:r>
              <a:rPr lang="en-GB" sz="1200" b="1" u="sng"/>
              <a:t>dispersed</a:t>
            </a:r>
            <a:r>
              <a:rPr lang="en-GB" sz="1200"/>
              <a:t>.</a:t>
            </a:r>
            <a:endParaRPr sz="1200"/>
          </a:p>
        </p:txBody>
      </p:sp>
      <p:pic>
        <p:nvPicPr>
          <p:cNvPr id="205" name="Google Shape;205;p33"/>
          <p:cNvPicPr preferRelativeResize="0"/>
          <p:nvPr/>
        </p:nvPicPr>
        <p:blipFill>
          <a:blip r:embed="rId3">
            <a:alphaModFix/>
          </a:blip>
          <a:stretch>
            <a:fillRect/>
          </a:stretch>
        </p:blipFill>
        <p:spPr>
          <a:xfrm>
            <a:off x="3299107" y="1228675"/>
            <a:ext cx="5533199" cy="33402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Let’s see how it works in R</a:t>
            </a:r>
            <a:endParaRPr/>
          </a:p>
          <a:p>
            <a:pPr marL="0" lvl="0" indent="0" algn="l" rtl="0">
              <a:spcBef>
                <a:spcPts val="0"/>
              </a:spcBef>
              <a:spcAft>
                <a:spcPts val="0"/>
              </a:spcAft>
              <a:buNone/>
            </a:pPr>
            <a:endParaRPr/>
          </a:p>
        </p:txBody>
      </p:sp>
      <p:sp>
        <p:nvSpPr>
          <p:cNvPr id="211" name="Google Shape;211;p3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Please open the prepared R file.</a:t>
            </a:r>
            <a:endParaRPr/>
          </a:p>
          <a:p>
            <a:pPr marL="457200" lvl="0" indent="-342900" algn="l" rtl="0">
              <a:spcBef>
                <a:spcPts val="0"/>
              </a:spcBef>
              <a:spcAft>
                <a:spcPts val="0"/>
              </a:spcAft>
              <a:buSzPts val="1800"/>
              <a:buChar char="●"/>
            </a:pPr>
            <a:r>
              <a:rPr lang="en-GB"/>
              <a:t>Ensure to maintain the folder structure.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Ripley’s K-Function</a:t>
            </a:r>
            <a:endParaRPr dirty="0"/>
          </a:p>
        </p:txBody>
      </p:sp>
      <p:sp>
        <p:nvSpPr>
          <p:cNvPr id="217" name="Google Shape;217;p35"/>
          <p:cNvSpPr txBox="1">
            <a:spLocks noGrp="1"/>
          </p:cNvSpPr>
          <p:nvPr>
            <p:ph type="body" idx="1"/>
          </p:nvPr>
        </p:nvSpPr>
        <p:spPr>
          <a:xfrm>
            <a:off x="5154900" y="173900"/>
            <a:ext cx="3677400" cy="10389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0"/>
              </a:spcAft>
              <a:buNone/>
            </a:pPr>
            <a:r>
              <a:rPr lang="en-GB" sz="1600" dirty="0">
                <a:solidFill>
                  <a:srgbClr val="000000"/>
                </a:solidFill>
                <a:latin typeface="Arial"/>
                <a:ea typeface="Arial"/>
                <a:cs typeface="Arial"/>
                <a:sym typeface="Arial"/>
              </a:rPr>
              <a:t>•</a:t>
            </a:r>
            <a:r>
              <a:rPr lang="en-GB" sz="1600" dirty="0" err="1">
                <a:solidFill>
                  <a:srgbClr val="000000"/>
                </a:solidFill>
                <a:latin typeface="Trebuchet MS"/>
                <a:ea typeface="Trebuchet MS"/>
                <a:cs typeface="Trebuchet MS"/>
                <a:sym typeface="Trebuchet MS"/>
              </a:rPr>
              <a:t>Kpois</a:t>
            </a:r>
            <a:r>
              <a:rPr lang="en-GB" sz="1600" dirty="0">
                <a:solidFill>
                  <a:srgbClr val="000000"/>
                </a:solidFill>
                <a:latin typeface="Trebuchet MS"/>
                <a:ea typeface="Trebuchet MS"/>
                <a:cs typeface="Trebuchet MS"/>
                <a:sym typeface="Trebuchet MS"/>
              </a:rPr>
              <a:t>(r) - theoretical Poisson K(r)</a:t>
            </a:r>
            <a:endParaRPr sz="1600" dirty="0">
              <a:solidFill>
                <a:srgbClr val="000000"/>
              </a:solidFill>
              <a:latin typeface="Trebuchet MS"/>
              <a:ea typeface="Trebuchet MS"/>
              <a:cs typeface="Trebuchet MS"/>
              <a:sym typeface="Trebuchet MS"/>
            </a:endParaRPr>
          </a:p>
          <a:p>
            <a:pPr marL="0" lvl="0" indent="0" algn="l" rtl="0">
              <a:spcBef>
                <a:spcPts val="0"/>
              </a:spcBef>
              <a:spcAft>
                <a:spcPts val="0"/>
              </a:spcAft>
              <a:buNone/>
            </a:pPr>
            <a:r>
              <a:rPr lang="en-GB" sz="1600" dirty="0">
                <a:solidFill>
                  <a:srgbClr val="000000"/>
                </a:solidFill>
                <a:latin typeface="Arial"/>
                <a:ea typeface="Arial"/>
                <a:cs typeface="Arial"/>
                <a:sym typeface="Arial"/>
              </a:rPr>
              <a:t>•</a:t>
            </a:r>
            <a:r>
              <a:rPr lang="en-GB" sz="1600" dirty="0" err="1">
                <a:solidFill>
                  <a:srgbClr val="000000"/>
                </a:solidFill>
                <a:latin typeface="Trebuchet MS"/>
                <a:ea typeface="Trebuchet MS"/>
                <a:cs typeface="Trebuchet MS"/>
                <a:sym typeface="Trebuchet MS"/>
              </a:rPr>
              <a:t>Kbord</a:t>
            </a:r>
            <a:r>
              <a:rPr lang="en-GB" sz="1600" dirty="0">
                <a:solidFill>
                  <a:srgbClr val="000000"/>
                </a:solidFill>
                <a:latin typeface="Trebuchet MS"/>
                <a:ea typeface="Trebuchet MS"/>
                <a:cs typeface="Trebuchet MS"/>
                <a:sym typeface="Trebuchet MS"/>
              </a:rPr>
              <a:t>(r) - border-corrected estimate of K(r)</a:t>
            </a:r>
            <a:endParaRPr sz="1600" dirty="0">
              <a:solidFill>
                <a:srgbClr val="000000"/>
              </a:solidFill>
              <a:latin typeface="Trebuchet MS"/>
              <a:ea typeface="Trebuchet MS"/>
              <a:cs typeface="Trebuchet MS"/>
              <a:sym typeface="Trebuchet MS"/>
            </a:endParaRPr>
          </a:p>
          <a:p>
            <a:pPr marL="0" lvl="0" indent="0" algn="l" rtl="0">
              <a:spcBef>
                <a:spcPts val="0"/>
              </a:spcBef>
              <a:spcAft>
                <a:spcPts val="0"/>
              </a:spcAft>
              <a:buNone/>
            </a:pPr>
            <a:r>
              <a:rPr lang="en-GB" sz="1600" dirty="0">
                <a:solidFill>
                  <a:srgbClr val="000000"/>
                </a:solidFill>
                <a:latin typeface="Arial"/>
                <a:ea typeface="Arial"/>
                <a:cs typeface="Arial"/>
                <a:sym typeface="Arial"/>
              </a:rPr>
              <a:t>•</a:t>
            </a:r>
            <a:r>
              <a:rPr lang="en-GB" sz="1600" dirty="0" err="1">
                <a:solidFill>
                  <a:srgbClr val="000000"/>
                </a:solidFill>
                <a:latin typeface="Trebuchet MS"/>
                <a:ea typeface="Trebuchet MS"/>
                <a:cs typeface="Trebuchet MS"/>
                <a:sym typeface="Trebuchet MS"/>
              </a:rPr>
              <a:t>Ktrans</a:t>
            </a:r>
            <a:r>
              <a:rPr lang="en-GB" sz="1600" dirty="0">
                <a:solidFill>
                  <a:srgbClr val="000000"/>
                </a:solidFill>
                <a:latin typeface="Trebuchet MS"/>
                <a:ea typeface="Trebuchet MS"/>
                <a:cs typeface="Trebuchet MS"/>
                <a:sym typeface="Trebuchet MS"/>
              </a:rPr>
              <a:t>(r) - translation-corrected estimate of K(r)</a:t>
            </a:r>
            <a:endParaRPr sz="1600" dirty="0">
              <a:solidFill>
                <a:srgbClr val="000000"/>
              </a:solidFill>
              <a:latin typeface="Trebuchet MS"/>
              <a:ea typeface="Trebuchet MS"/>
              <a:cs typeface="Trebuchet MS"/>
              <a:sym typeface="Trebuchet MS"/>
            </a:endParaRPr>
          </a:p>
          <a:p>
            <a:pPr marL="0" lvl="0" indent="0" algn="l" rtl="0">
              <a:spcBef>
                <a:spcPts val="0"/>
              </a:spcBef>
              <a:spcAft>
                <a:spcPts val="0"/>
              </a:spcAft>
              <a:buNone/>
            </a:pPr>
            <a:r>
              <a:rPr lang="en-GB" sz="1600" dirty="0">
                <a:solidFill>
                  <a:srgbClr val="000000"/>
                </a:solidFill>
                <a:latin typeface="Arial"/>
                <a:ea typeface="Arial"/>
                <a:cs typeface="Arial"/>
                <a:sym typeface="Arial"/>
              </a:rPr>
              <a:t>•</a:t>
            </a:r>
            <a:r>
              <a:rPr lang="en-GB" sz="1600" dirty="0">
                <a:solidFill>
                  <a:srgbClr val="000000"/>
                </a:solidFill>
                <a:latin typeface="Trebuchet MS"/>
                <a:ea typeface="Trebuchet MS"/>
                <a:cs typeface="Trebuchet MS"/>
                <a:sym typeface="Trebuchet MS"/>
              </a:rPr>
              <a:t>Kiso(r) - Ripley isotropic correction estimate of K(r)</a:t>
            </a:r>
            <a:endParaRPr dirty="0"/>
          </a:p>
        </p:txBody>
      </p:sp>
      <p:pic>
        <p:nvPicPr>
          <p:cNvPr id="3" name="Picture 2">
            <a:extLst>
              <a:ext uri="{FF2B5EF4-FFF2-40B4-BE49-F238E27FC236}">
                <a16:creationId xmlns:a16="http://schemas.microsoft.com/office/drawing/2014/main" id="{55DD18E3-D791-5D2D-E8E4-A25CD92361C4}"/>
              </a:ext>
            </a:extLst>
          </p:cNvPr>
          <p:cNvPicPr>
            <a:picLocks noChangeAspect="1"/>
          </p:cNvPicPr>
          <p:nvPr/>
        </p:nvPicPr>
        <p:blipFill>
          <a:blip r:embed="rId3"/>
          <a:stretch>
            <a:fillRect/>
          </a:stretch>
        </p:blipFill>
        <p:spPr>
          <a:xfrm>
            <a:off x="1354627" y="1069563"/>
            <a:ext cx="5764191" cy="3823719"/>
          </a:xfrm>
          <a:prstGeom prst="rect">
            <a:avLst/>
          </a:prstGeom>
        </p:spPr>
      </p:pic>
    </p:spTree>
    <p:extLst>
      <p:ext uri="{BB962C8B-B14F-4D97-AF65-F5344CB8AC3E}">
        <p14:creationId xmlns:p14="http://schemas.microsoft.com/office/powerpoint/2010/main" val="7879581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Ripley’s K-Function</a:t>
            </a:r>
            <a:endParaRPr/>
          </a:p>
          <a:p>
            <a:pPr marL="0" lvl="0" indent="0" algn="l" rtl="0">
              <a:spcBef>
                <a:spcPts val="0"/>
              </a:spcBef>
              <a:spcAft>
                <a:spcPts val="0"/>
              </a:spcAft>
              <a:buNone/>
            </a:pPr>
            <a:endParaRPr/>
          </a:p>
        </p:txBody>
      </p:sp>
      <p:sp>
        <p:nvSpPr>
          <p:cNvPr id="217" name="Google Shape;217;p35"/>
          <p:cNvSpPr txBox="1">
            <a:spLocks noGrp="1"/>
          </p:cNvSpPr>
          <p:nvPr>
            <p:ph type="body" idx="1"/>
          </p:nvPr>
        </p:nvSpPr>
        <p:spPr>
          <a:xfrm>
            <a:off x="5228450" y="1548397"/>
            <a:ext cx="3677400" cy="2907402"/>
          </a:xfrm>
          <a:prstGeom prst="rect">
            <a:avLst/>
          </a:prstGeom>
        </p:spPr>
        <p:txBody>
          <a:bodyPr spcFirstLastPara="1" wrap="square" lIns="91425" tIns="91425" rIns="91425" bIns="91425" anchor="t" anchorCtr="0">
            <a:normAutofit fontScale="92500" lnSpcReduction="10000"/>
          </a:bodyPr>
          <a:lstStyle/>
          <a:p>
            <a:pPr marL="285750" indent="-285750"/>
            <a:r>
              <a:rPr lang="en-GB" sz="1600" dirty="0">
                <a:solidFill>
                  <a:srgbClr val="000000"/>
                </a:solidFill>
                <a:latin typeface="Arial"/>
                <a:ea typeface="Arial"/>
                <a:cs typeface="Arial"/>
                <a:sym typeface="Arial"/>
              </a:rPr>
              <a:t>Observed K(r) values above the envelope indicate higher than expected density at radius r  </a:t>
            </a:r>
            <a:r>
              <a:rPr lang="en-GB" sz="1600" dirty="0">
                <a:solidFill>
                  <a:srgbClr val="000000"/>
                </a:solidFill>
                <a:latin typeface="Arial"/>
                <a:ea typeface="Arial"/>
                <a:cs typeface="Arial"/>
                <a:sym typeface="Wingdings" panose="05000000000000000000" pitchFamily="2" charset="2"/>
              </a:rPr>
              <a:t> significant clustering</a:t>
            </a:r>
          </a:p>
          <a:p>
            <a:pPr marL="285750" indent="-285750"/>
            <a:r>
              <a:rPr lang="en-GB" sz="1600" dirty="0">
                <a:solidFill>
                  <a:srgbClr val="000000"/>
                </a:solidFill>
                <a:latin typeface="Arial"/>
                <a:ea typeface="Arial"/>
                <a:cs typeface="Arial"/>
                <a:sym typeface="Arial"/>
              </a:rPr>
              <a:t>Observed K(r) values within the envelope indicate no significant deviation from sparseness.</a:t>
            </a:r>
          </a:p>
          <a:p>
            <a:pPr marL="285750" indent="-285750"/>
            <a:r>
              <a:rPr lang="en-GB" sz="1600" dirty="0">
                <a:solidFill>
                  <a:srgbClr val="000000"/>
                </a:solidFill>
                <a:latin typeface="Arial"/>
                <a:ea typeface="Arial"/>
                <a:cs typeface="Arial"/>
                <a:sym typeface="Arial"/>
              </a:rPr>
              <a:t>Observed K(r) values below envelope = lower than expected density at radius r </a:t>
            </a:r>
            <a:r>
              <a:rPr lang="en-GB" sz="1600" dirty="0">
                <a:solidFill>
                  <a:srgbClr val="000000"/>
                </a:solidFill>
                <a:latin typeface="Arial"/>
                <a:ea typeface="Arial"/>
                <a:cs typeface="Arial"/>
                <a:sym typeface="Wingdings" panose="05000000000000000000" pitchFamily="2" charset="2"/>
              </a:rPr>
              <a:t> significant sparseness</a:t>
            </a:r>
          </a:p>
          <a:p>
            <a:pPr marL="285750" indent="-285750"/>
            <a:r>
              <a:rPr lang="en-GB" sz="1600" dirty="0">
                <a:solidFill>
                  <a:srgbClr val="000000"/>
                </a:solidFill>
                <a:latin typeface="Arial"/>
                <a:cs typeface="Arial"/>
                <a:sym typeface="Wingdings" panose="05000000000000000000" pitchFamily="2" charset="2"/>
              </a:rPr>
              <a:t>Results: Significantly clustered.</a:t>
            </a:r>
            <a:endParaRPr lang="en-GB" dirty="0"/>
          </a:p>
        </p:txBody>
      </p:sp>
      <p:pic>
        <p:nvPicPr>
          <p:cNvPr id="3" name="Picture 2">
            <a:extLst>
              <a:ext uri="{FF2B5EF4-FFF2-40B4-BE49-F238E27FC236}">
                <a16:creationId xmlns:a16="http://schemas.microsoft.com/office/drawing/2014/main" id="{7D051E25-4E2D-2305-025D-E6949A3AAA25}"/>
              </a:ext>
            </a:extLst>
          </p:cNvPr>
          <p:cNvPicPr>
            <a:picLocks noChangeAspect="1"/>
          </p:cNvPicPr>
          <p:nvPr/>
        </p:nvPicPr>
        <p:blipFill>
          <a:blip r:embed="rId3"/>
          <a:stretch>
            <a:fillRect/>
          </a:stretch>
        </p:blipFill>
        <p:spPr>
          <a:xfrm>
            <a:off x="392990" y="1329651"/>
            <a:ext cx="4602458" cy="3126148"/>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Reference</a:t>
            </a:r>
            <a:endParaRPr/>
          </a:p>
        </p:txBody>
      </p:sp>
      <p:sp>
        <p:nvSpPr>
          <p:cNvPr id="224" name="Google Shape;224;p36"/>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First and Second Order Processes:</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https://mgimond.github.io/Spatial/chp11_0.html#first-and-second-order-effects </a:t>
            </a:r>
            <a:endParaRPr sz="1000">
              <a:solidFill>
                <a:srgbClr val="222222"/>
              </a:solidFill>
              <a:highlight>
                <a:srgbClr val="FFFFFF"/>
              </a:highlight>
              <a:latin typeface="Arial"/>
              <a:ea typeface="Arial"/>
              <a:cs typeface="Arial"/>
              <a:sym typeface="Arial"/>
            </a:endParaRPr>
          </a:p>
          <a:p>
            <a:pPr marL="457200" lvl="0"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Kernel Density Estimate:</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https://pro.arcgis.com/en/pro-app/latest/tool-reference/spatial-analyst/how-kernel-density-works.htm </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https://mathisonian.github.io/kde/ </a:t>
            </a:r>
            <a:endParaRPr sz="1000">
              <a:solidFill>
                <a:srgbClr val="222222"/>
              </a:solidFill>
              <a:highlight>
                <a:srgbClr val="FFFFFF"/>
              </a:highlight>
              <a:latin typeface="Arial"/>
              <a:ea typeface="Arial"/>
              <a:cs typeface="Arial"/>
              <a:sym typeface="Arial"/>
            </a:endParaRPr>
          </a:p>
          <a:p>
            <a:pPr marL="457200" lvl="0"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Nearest Neighbour Analysis:</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https://pro.arcgis.com/en/pro-app/latest/tool-reference/spatial-statistics/h-how-average-nearest-neighbor-distance-spatial-st.htm </a:t>
            </a:r>
            <a:endParaRPr sz="1000">
              <a:solidFill>
                <a:srgbClr val="222222"/>
              </a:solidFill>
              <a:highlight>
                <a:srgbClr val="FFFFFF"/>
              </a:highlight>
              <a:latin typeface="Arial"/>
              <a:ea typeface="Arial"/>
              <a:cs typeface="Arial"/>
              <a:sym typeface="Arial"/>
            </a:endParaRPr>
          </a:p>
          <a:p>
            <a:pPr marL="457200" lvl="0"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Ripley’s K-Function:</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u="sng">
                <a:solidFill>
                  <a:schemeClr val="hlink"/>
                </a:solidFill>
                <a:highlight>
                  <a:srgbClr val="FFFFFF"/>
                </a:highlight>
                <a:latin typeface="Arial"/>
                <a:ea typeface="Arial"/>
                <a:cs typeface="Arial"/>
                <a:sym typeface="Arial"/>
                <a:hlinkClick r:id="rId3"/>
              </a:rPr>
              <a:t>https://www.statisticshowto.com/k-function-ripleys/</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u="sng">
                <a:solidFill>
                  <a:schemeClr val="hlink"/>
                </a:solidFill>
                <a:highlight>
                  <a:srgbClr val="FFFFFF"/>
                </a:highlight>
                <a:latin typeface="Arial"/>
                <a:ea typeface="Arial"/>
                <a:cs typeface="Arial"/>
                <a:sym typeface="Arial"/>
                <a:hlinkClick r:id="rId4"/>
              </a:rPr>
              <a:t>https://pro.arcgis.com/en/pro-app/latest/tool-reference/spatial-statistics/h-how-multi-distance-spatial-cluster-analysis-ripl.htm#:~:text=Ripley's%20K%2Dfunction%20illustrates%20how,distance%20and%2For%20distance%20increment</a:t>
            </a:r>
            <a:r>
              <a:rPr lang="en-GB" sz="1000">
                <a:solidFill>
                  <a:srgbClr val="222222"/>
                </a:solidFill>
                <a:highlight>
                  <a:srgbClr val="FFFFFF"/>
                </a:highlight>
                <a:latin typeface="Arial"/>
                <a:ea typeface="Arial"/>
                <a:cs typeface="Arial"/>
                <a:sym typeface="Arial"/>
              </a:rPr>
              <a:t>.</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https://cran.r-project.org/web/packages/spNetwork/vignettes/KNetworkFunctions.html </a:t>
            </a:r>
            <a:endParaRPr sz="1000">
              <a:solidFill>
                <a:srgbClr val="222222"/>
              </a:solidFill>
              <a:highlight>
                <a:srgbClr val="FFFFFF"/>
              </a:highlight>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Thank you</a:t>
            </a:r>
            <a:endParaRPr/>
          </a:p>
        </p:txBody>
      </p:sp>
      <p:sp>
        <p:nvSpPr>
          <p:cNvPr id="230" name="Google Shape;230;p37"/>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How to see if observations cluster?</a:t>
            </a:r>
            <a:endParaRPr/>
          </a:p>
        </p:txBody>
      </p:sp>
      <p:sp>
        <p:nvSpPr>
          <p:cNvPr id="79" name="Google Shape;79;p16"/>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dirty="0"/>
              <a:t>Point-pattern analysis (PPA) -  detect clusters or patterns across a set of points </a:t>
            </a:r>
            <a:endParaRPr dirty="0"/>
          </a:p>
          <a:p>
            <a:pPr marL="457200" lvl="0" indent="-342900" algn="l" rtl="0">
              <a:spcBef>
                <a:spcPts val="0"/>
              </a:spcBef>
              <a:spcAft>
                <a:spcPts val="0"/>
              </a:spcAft>
              <a:buSzPts val="1800"/>
              <a:buChar char="●"/>
            </a:pPr>
            <a:r>
              <a:rPr lang="en-GB" dirty="0"/>
              <a:t>There are three main approaches to PPA (Qiang et al, 2020)</a:t>
            </a:r>
            <a:endParaRPr dirty="0"/>
          </a:p>
          <a:p>
            <a:pPr marL="914400" lvl="1" indent="-317500" algn="l" rtl="0">
              <a:spcBef>
                <a:spcPts val="0"/>
              </a:spcBef>
              <a:spcAft>
                <a:spcPts val="0"/>
              </a:spcAft>
              <a:buSzPts val="1400"/>
              <a:buChar char="○"/>
            </a:pPr>
            <a:r>
              <a:rPr lang="en-GB" dirty="0"/>
              <a:t>Descriptive statistics</a:t>
            </a:r>
            <a:endParaRPr dirty="0"/>
          </a:p>
          <a:p>
            <a:pPr marL="914400" lvl="1" indent="-317500" algn="l" rtl="0">
              <a:spcBef>
                <a:spcPts val="0"/>
              </a:spcBef>
              <a:spcAft>
                <a:spcPts val="0"/>
              </a:spcAft>
              <a:buSzPts val="1400"/>
              <a:buChar char="○"/>
            </a:pPr>
            <a:r>
              <a:rPr lang="en-GB" dirty="0"/>
              <a:t>Density-based approach</a:t>
            </a:r>
            <a:endParaRPr dirty="0"/>
          </a:p>
          <a:p>
            <a:pPr marL="914400" lvl="1" indent="-317500" algn="l" rtl="0">
              <a:spcBef>
                <a:spcPts val="0"/>
              </a:spcBef>
              <a:spcAft>
                <a:spcPts val="0"/>
              </a:spcAft>
              <a:buSzPts val="1400"/>
              <a:buChar char="○"/>
            </a:pPr>
            <a:r>
              <a:rPr lang="en-GB" dirty="0"/>
              <a:t>Distance-based approach</a:t>
            </a:r>
            <a:endParaRPr dirty="0"/>
          </a:p>
          <a:p>
            <a:pPr marL="0" lvl="0" indent="0" algn="l" rtl="0">
              <a:spcBef>
                <a:spcPts val="1200"/>
              </a:spcBef>
              <a:spcAft>
                <a:spcPts val="120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Descriptive statistics</a:t>
            </a:r>
            <a:endParaRPr/>
          </a:p>
        </p:txBody>
      </p:sp>
      <p:sp>
        <p:nvSpPr>
          <p:cNvPr id="85" name="Google Shape;85;p17"/>
          <p:cNvSpPr txBox="1">
            <a:spLocks noGrp="1"/>
          </p:cNvSpPr>
          <p:nvPr>
            <p:ph type="body" idx="1"/>
          </p:nvPr>
        </p:nvSpPr>
        <p:spPr>
          <a:xfrm>
            <a:off x="311700" y="1228675"/>
            <a:ext cx="3668200" cy="33402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Char char="●"/>
            </a:pPr>
            <a:r>
              <a:rPr lang="en-GB" sz="1500" dirty="0"/>
              <a:t>Overall distribution</a:t>
            </a:r>
          </a:p>
          <a:p>
            <a:pPr marL="457200" lvl="0" indent="-323850" algn="l" rtl="0">
              <a:spcBef>
                <a:spcPts val="0"/>
              </a:spcBef>
              <a:spcAft>
                <a:spcPts val="0"/>
              </a:spcAft>
              <a:buSzPts val="1500"/>
              <a:buChar char="●"/>
            </a:pPr>
            <a:r>
              <a:rPr lang="en-GB" sz="1500" dirty="0" err="1"/>
              <a:t>Centrography</a:t>
            </a:r>
            <a:endParaRPr lang="en-GB" sz="1500" dirty="0"/>
          </a:p>
          <a:p>
            <a:pPr marL="457200" lvl="0" indent="-323850" algn="l" rtl="0">
              <a:spcBef>
                <a:spcPts val="0"/>
              </a:spcBef>
              <a:spcAft>
                <a:spcPts val="0"/>
              </a:spcAft>
              <a:buSzPts val="1500"/>
              <a:buChar char="●"/>
            </a:pPr>
            <a:r>
              <a:rPr lang="en-GB" sz="1500" dirty="0"/>
              <a:t>Central tendency/ dispersion</a:t>
            </a:r>
            <a:endParaRPr sz="1500" dirty="0"/>
          </a:p>
        </p:txBody>
      </p:sp>
      <p:pic>
        <p:nvPicPr>
          <p:cNvPr id="86" name="Google Shape;86;p17"/>
          <p:cNvPicPr preferRelativeResize="0"/>
          <p:nvPr/>
        </p:nvPicPr>
        <p:blipFill>
          <a:blip r:embed="rId3">
            <a:alphaModFix/>
          </a:blip>
          <a:srcRect l="5551"/>
          <a:stretch>
            <a:fillRect/>
          </a:stretch>
        </p:blipFill>
        <p:spPr>
          <a:xfrm>
            <a:off x="3375302" y="1075056"/>
            <a:ext cx="5645960" cy="349381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a:extLst>
            <a:ext uri="{FF2B5EF4-FFF2-40B4-BE49-F238E27FC236}">
              <a16:creationId xmlns:a16="http://schemas.microsoft.com/office/drawing/2014/main" id="{4DFF67E0-C836-13B7-F693-8E1A7031DA52}"/>
            </a:ext>
          </a:extLst>
        </p:cNvPr>
        <p:cNvGrpSpPr/>
        <p:nvPr/>
      </p:nvGrpSpPr>
      <p:grpSpPr>
        <a:xfrm>
          <a:off x="0" y="0"/>
          <a:ext cx="0" cy="0"/>
          <a:chOff x="0" y="0"/>
          <a:chExt cx="0" cy="0"/>
        </a:xfrm>
      </p:grpSpPr>
      <p:sp>
        <p:nvSpPr>
          <p:cNvPr id="84" name="Google Shape;84;p17">
            <a:extLst>
              <a:ext uri="{FF2B5EF4-FFF2-40B4-BE49-F238E27FC236}">
                <a16:creationId xmlns:a16="http://schemas.microsoft.com/office/drawing/2014/main" id="{9E606940-86CB-5701-89B2-B9C1554D9BA3}"/>
              </a:ext>
            </a:extLst>
          </p:cNvPr>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Descriptive statistics</a:t>
            </a:r>
            <a:endParaRPr dirty="0"/>
          </a:p>
        </p:txBody>
      </p:sp>
      <p:sp>
        <p:nvSpPr>
          <p:cNvPr id="85" name="Google Shape;85;p17">
            <a:extLst>
              <a:ext uri="{FF2B5EF4-FFF2-40B4-BE49-F238E27FC236}">
                <a16:creationId xmlns:a16="http://schemas.microsoft.com/office/drawing/2014/main" id="{4D2EC8C0-9F8C-CDC7-5FB6-AE2E9A1C69EF}"/>
              </a:ext>
            </a:extLst>
          </p:cNvPr>
          <p:cNvSpPr txBox="1">
            <a:spLocks noGrp="1"/>
          </p:cNvSpPr>
          <p:nvPr>
            <p:ph type="body" idx="1"/>
          </p:nvPr>
        </p:nvSpPr>
        <p:spPr>
          <a:xfrm>
            <a:off x="311700" y="1114413"/>
            <a:ext cx="3668200" cy="33402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Char char="●"/>
            </a:pPr>
            <a:r>
              <a:rPr lang="en-GB" sz="1500" dirty="0"/>
              <a:t>Mean coordinates</a:t>
            </a:r>
            <a:endParaRPr sz="1500" dirty="0"/>
          </a:p>
        </p:txBody>
      </p:sp>
      <p:pic>
        <p:nvPicPr>
          <p:cNvPr id="3" name="Picture 2">
            <a:extLst>
              <a:ext uri="{FF2B5EF4-FFF2-40B4-BE49-F238E27FC236}">
                <a16:creationId xmlns:a16="http://schemas.microsoft.com/office/drawing/2014/main" id="{D16AF587-380C-DD10-CD9D-0EE9550AD5E9}"/>
              </a:ext>
            </a:extLst>
          </p:cNvPr>
          <p:cNvPicPr>
            <a:picLocks noChangeAspect="1"/>
          </p:cNvPicPr>
          <p:nvPr/>
        </p:nvPicPr>
        <p:blipFill>
          <a:blip r:embed="rId3"/>
          <a:stretch>
            <a:fillRect/>
          </a:stretch>
        </p:blipFill>
        <p:spPr>
          <a:xfrm>
            <a:off x="489107" y="1788145"/>
            <a:ext cx="2416037" cy="2915555"/>
          </a:xfrm>
          <a:prstGeom prst="rect">
            <a:avLst/>
          </a:prstGeom>
        </p:spPr>
      </p:pic>
      <p:pic>
        <p:nvPicPr>
          <p:cNvPr id="5" name="Picture 4">
            <a:extLst>
              <a:ext uri="{FF2B5EF4-FFF2-40B4-BE49-F238E27FC236}">
                <a16:creationId xmlns:a16="http://schemas.microsoft.com/office/drawing/2014/main" id="{E7FCD3E6-A5C1-5A44-12F3-EF2E44F870AD}"/>
              </a:ext>
            </a:extLst>
          </p:cNvPr>
          <p:cNvPicPr>
            <a:picLocks noChangeAspect="1"/>
          </p:cNvPicPr>
          <p:nvPr/>
        </p:nvPicPr>
        <p:blipFill>
          <a:blip r:embed="rId4"/>
          <a:stretch>
            <a:fillRect/>
          </a:stretch>
        </p:blipFill>
        <p:spPr>
          <a:xfrm>
            <a:off x="3082551" y="1788145"/>
            <a:ext cx="5867908" cy="1600339"/>
          </a:xfrm>
          <a:prstGeom prst="rect">
            <a:avLst/>
          </a:prstGeom>
        </p:spPr>
      </p:pic>
      <p:sp>
        <p:nvSpPr>
          <p:cNvPr id="6" name="Google Shape;85;p17">
            <a:extLst>
              <a:ext uri="{FF2B5EF4-FFF2-40B4-BE49-F238E27FC236}">
                <a16:creationId xmlns:a16="http://schemas.microsoft.com/office/drawing/2014/main" id="{F5E93844-3F11-5C2B-DE2A-098ADA63D6E5}"/>
              </a:ext>
            </a:extLst>
          </p:cNvPr>
          <p:cNvSpPr txBox="1">
            <a:spLocks/>
          </p:cNvSpPr>
          <p:nvPr/>
        </p:nvSpPr>
        <p:spPr>
          <a:xfrm>
            <a:off x="2905143" y="1114413"/>
            <a:ext cx="5974969" cy="87394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Source Code Pro"/>
              <a:buChar char="●"/>
              <a:defRPr sz="1800" b="0" i="0" u="none" strike="noStrike" cap="none">
                <a:solidFill>
                  <a:schemeClr val="dk2"/>
                </a:solidFill>
                <a:latin typeface="Source Code Pro"/>
                <a:ea typeface="Source Code Pro"/>
                <a:cs typeface="Source Code Pro"/>
                <a:sym typeface="Source Code Pro"/>
              </a:defRPr>
            </a:lvl1pPr>
            <a:lvl2pPr marL="914400" marR="0" lvl="1"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2pPr>
            <a:lvl3pPr marL="1371600" marR="0" lvl="2"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3pPr>
            <a:lvl4pPr marL="1828800" marR="0" lvl="3"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4pPr>
            <a:lvl5pPr marL="2286000" marR="0" lvl="4"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5pPr>
            <a:lvl6pPr marL="2743200" marR="0" lvl="5"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6pPr>
            <a:lvl7pPr marL="3200400" marR="0" lvl="6"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7pPr>
            <a:lvl8pPr marL="3657600" marR="0" lvl="7"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8pPr>
            <a:lvl9pPr marL="4114800" marR="0" lvl="8"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9pPr>
          </a:lstStyle>
          <a:p>
            <a:pPr indent="-323850">
              <a:buSzPts val="1500"/>
            </a:pPr>
            <a:r>
              <a:rPr lang="en-GB" sz="1500" dirty="0"/>
              <a:t>Standard distance</a:t>
            </a:r>
          </a:p>
          <a:p>
            <a:pPr indent="-323850">
              <a:buSzPts val="1500"/>
            </a:pPr>
            <a:r>
              <a:rPr lang="en-GB" sz="1500" dirty="0"/>
              <a:t>Standard deviational ellipse</a:t>
            </a:r>
          </a:p>
        </p:txBody>
      </p:sp>
    </p:spTree>
    <p:extLst>
      <p:ext uri="{BB962C8B-B14F-4D97-AF65-F5344CB8AC3E}">
        <p14:creationId xmlns:p14="http://schemas.microsoft.com/office/powerpoint/2010/main" val="10342104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a:extLst>
            <a:ext uri="{FF2B5EF4-FFF2-40B4-BE49-F238E27FC236}">
              <a16:creationId xmlns:a16="http://schemas.microsoft.com/office/drawing/2014/main" id="{A7566426-ABAC-306A-162C-2C558494FB43}"/>
            </a:ext>
          </a:extLst>
        </p:cNvPr>
        <p:cNvGrpSpPr/>
        <p:nvPr/>
      </p:nvGrpSpPr>
      <p:grpSpPr>
        <a:xfrm>
          <a:off x="0" y="0"/>
          <a:ext cx="0" cy="0"/>
          <a:chOff x="0" y="0"/>
          <a:chExt cx="0" cy="0"/>
        </a:xfrm>
      </p:grpSpPr>
      <p:sp>
        <p:nvSpPr>
          <p:cNvPr id="84" name="Google Shape;84;p17">
            <a:extLst>
              <a:ext uri="{FF2B5EF4-FFF2-40B4-BE49-F238E27FC236}">
                <a16:creationId xmlns:a16="http://schemas.microsoft.com/office/drawing/2014/main" id="{1C39DD5D-11FE-4310-58EE-64CC414EF84A}"/>
              </a:ext>
            </a:extLst>
          </p:cNvPr>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Descriptive statistics</a:t>
            </a:r>
            <a:endParaRPr/>
          </a:p>
        </p:txBody>
      </p:sp>
      <p:sp>
        <p:nvSpPr>
          <p:cNvPr id="85" name="Google Shape;85;p17">
            <a:extLst>
              <a:ext uri="{FF2B5EF4-FFF2-40B4-BE49-F238E27FC236}">
                <a16:creationId xmlns:a16="http://schemas.microsoft.com/office/drawing/2014/main" id="{C0A7AFAD-6B76-09D7-2755-0695B359949A}"/>
              </a:ext>
            </a:extLst>
          </p:cNvPr>
          <p:cNvSpPr txBox="1">
            <a:spLocks noGrp="1"/>
          </p:cNvSpPr>
          <p:nvPr>
            <p:ph type="body" idx="1"/>
          </p:nvPr>
        </p:nvSpPr>
        <p:spPr>
          <a:xfrm>
            <a:off x="311699" y="1228675"/>
            <a:ext cx="2928591" cy="3340200"/>
          </a:xfrm>
          <a:prstGeom prst="rect">
            <a:avLst/>
          </a:prstGeom>
        </p:spPr>
        <p:txBody>
          <a:bodyPr spcFirstLastPara="1" wrap="square" lIns="91425" tIns="91425" rIns="91425" bIns="91425" anchor="t" anchorCtr="0">
            <a:normAutofit/>
          </a:bodyPr>
          <a:lstStyle/>
          <a:p>
            <a:pPr lvl="0" indent="-323850">
              <a:buSzPts val="1500"/>
            </a:pPr>
            <a:r>
              <a:rPr lang="en-GB" sz="1500" dirty="0"/>
              <a:t>Overall distribution</a:t>
            </a:r>
          </a:p>
          <a:p>
            <a:pPr lvl="0" indent="-323850">
              <a:buSzPts val="1500"/>
            </a:pPr>
            <a:r>
              <a:rPr lang="en-GB" sz="1500" dirty="0" err="1"/>
              <a:t>Centrography</a:t>
            </a:r>
            <a:endParaRPr lang="en-GB" sz="1500" dirty="0"/>
          </a:p>
          <a:p>
            <a:pPr lvl="0" indent="-323850">
              <a:buSzPts val="1500"/>
            </a:pPr>
            <a:r>
              <a:rPr lang="en-GB" sz="1500" dirty="0"/>
              <a:t>Central tendency/ dispersion</a:t>
            </a:r>
          </a:p>
          <a:p>
            <a:pPr marL="457200" lvl="0" indent="-323850" algn="l" rtl="0">
              <a:spcBef>
                <a:spcPts val="0"/>
              </a:spcBef>
              <a:spcAft>
                <a:spcPts val="0"/>
              </a:spcAft>
              <a:buSzPts val="1500"/>
              <a:buChar char="●"/>
            </a:pPr>
            <a:r>
              <a:rPr lang="en-GB" sz="1500" dirty="0"/>
              <a:t>Limited in communicating the pattern of clustering</a:t>
            </a:r>
            <a:endParaRPr sz="1500" dirty="0"/>
          </a:p>
        </p:txBody>
      </p:sp>
      <p:pic>
        <p:nvPicPr>
          <p:cNvPr id="87" name="Google Shape;87;p17">
            <a:extLst>
              <a:ext uri="{FF2B5EF4-FFF2-40B4-BE49-F238E27FC236}">
                <a16:creationId xmlns:a16="http://schemas.microsoft.com/office/drawing/2014/main" id="{F27B83E3-FED4-9B83-2F95-EA1CF0DE19AE}"/>
              </a:ext>
            </a:extLst>
          </p:cNvPr>
          <p:cNvPicPr preferRelativeResize="0"/>
          <p:nvPr/>
        </p:nvPicPr>
        <p:blipFill>
          <a:blip r:embed="rId3">
            <a:alphaModFix/>
          </a:blip>
          <a:stretch>
            <a:fillRect/>
          </a:stretch>
        </p:blipFill>
        <p:spPr>
          <a:xfrm>
            <a:off x="4572000" y="1150630"/>
            <a:ext cx="4476751" cy="3182029"/>
          </a:xfrm>
          <a:prstGeom prst="rect">
            <a:avLst/>
          </a:prstGeom>
          <a:noFill/>
          <a:ln>
            <a:noFill/>
          </a:ln>
        </p:spPr>
      </p:pic>
      <p:cxnSp>
        <p:nvCxnSpPr>
          <p:cNvPr id="3" name="Straight Arrow Connector 2">
            <a:extLst>
              <a:ext uri="{FF2B5EF4-FFF2-40B4-BE49-F238E27FC236}">
                <a16:creationId xmlns:a16="http://schemas.microsoft.com/office/drawing/2014/main" id="{53819018-D478-F3AA-2EDD-10468E22FCB8}"/>
              </a:ext>
            </a:extLst>
          </p:cNvPr>
          <p:cNvCxnSpPr>
            <a:cxnSpLocks/>
            <a:stCxn id="85" idx="3"/>
            <a:endCxn id="87" idx="1"/>
          </p:cNvCxnSpPr>
          <p:nvPr/>
        </p:nvCxnSpPr>
        <p:spPr>
          <a:xfrm flipV="1">
            <a:off x="3240290" y="2741645"/>
            <a:ext cx="1331710" cy="1571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27124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u="sng" dirty="0"/>
              <a:t>Density</a:t>
            </a:r>
            <a:r>
              <a:rPr lang="en-GB" dirty="0"/>
              <a:t>-based &amp; </a:t>
            </a:r>
            <a:r>
              <a:rPr lang="en-GB" u="sng" dirty="0"/>
              <a:t>distance</a:t>
            </a:r>
            <a:r>
              <a:rPr lang="en-GB" dirty="0"/>
              <a:t>-based analysis</a:t>
            </a:r>
            <a:endParaRPr dirty="0"/>
          </a:p>
        </p:txBody>
      </p:sp>
      <p:sp>
        <p:nvSpPr>
          <p:cNvPr id="93" name="Google Shape;93;p18"/>
          <p:cNvSpPr txBox="1">
            <a:spLocks noGrp="1"/>
          </p:cNvSpPr>
          <p:nvPr>
            <p:ph type="body" idx="1"/>
          </p:nvPr>
        </p:nvSpPr>
        <p:spPr>
          <a:xfrm>
            <a:off x="311700" y="1228675"/>
            <a:ext cx="4260300" cy="3638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35"/>
              <a:buNone/>
            </a:pPr>
            <a:r>
              <a:rPr lang="en-GB" sz="1430" u="sng" dirty="0"/>
              <a:t>Density-based</a:t>
            </a:r>
            <a:endParaRPr sz="1430" u="sng" dirty="0"/>
          </a:p>
          <a:p>
            <a:pPr marL="457200" lvl="0" indent="-319405" algn="l" rtl="0">
              <a:spcBef>
                <a:spcPts val="1200"/>
              </a:spcBef>
              <a:spcAft>
                <a:spcPts val="0"/>
              </a:spcAft>
              <a:buSzPts val="1430"/>
              <a:buChar char="●"/>
            </a:pPr>
            <a:r>
              <a:rPr lang="en-GB" sz="1430" dirty="0"/>
              <a:t>known as the </a:t>
            </a:r>
            <a:r>
              <a:rPr lang="en-GB" sz="1430" b="1" dirty="0"/>
              <a:t>first order property </a:t>
            </a:r>
            <a:r>
              <a:rPr lang="en-GB" sz="1430" dirty="0"/>
              <a:t>of a dataset</a:t>
            </a:r>
            <a:endParaRPr sz="1430" dirty="0"/>
          </a:p>
          <a:p>
            <a:pPr marL="457200" lvl="0" indent="-319405" algn="l" rtl="0">
              <a:spcBef>
                <a:spcPts val="0"/>
              </a:spcBef>
              <a:spcAft>
                <a:spcPts val="0"/>
              </a:spcAft>
              <a:buSzPts val="1430"/>
              <a:buChar char="●"/>
            </a:pPr>
            <a:r>
              <a:rPr lang="en-GB" sz="1430" dirty="0"/>
              <a:t>The variation in the individual locations of the points in the dataset across the study area.</a:t>
            </a:r>
            <a:endParaRPr sz="1430" dirty="0"/>
          </a:p>
          <a:p>
            <a:pPr marL="457200" lvl="0" indent="-319405" algn="l" rtl="0">
              <a:spcBef>
                <a:spcPts val="0"/>
              </a:spcBef>
              <a:spcAft>
                <a:spcPts val="0"/>
              </a:spcAft>
              <a:buSzPts val="1430"/>
              <a:buChar char="●"/>
            </a:pPr>
            <a:r>
              <a:rPr lang="en-GB" sz="1430" dirty="0"/>
              <a:t>Focus on </a:t>
            </a:r>
            <a:r>
              <a:rPr lang="en-GB" sz="1430" u="sng" dirty="0"/>
              <a:t>density</a:t>
            </a:r>
            <a:r>
              <a:rPr lang="en-GB" sz="1430" dirty="0"/>
              <a:t>. </a:t>
            </a:r>
            <a:endParaRPr sz="1430" dirty="0"/>
          </a:p>
          <a:p>
            <a:pPr marL="457200" lvl="0" indent="-319405" algn="l" rtl="0">
              <a:spcBef>
                <a:spcPts val="0"/>
              </a:spcBef>
              <a:spcAft>
                <a:spcPts val="0"/>
              </a:spcAft>
              <a:buSzPts val="1430"/>
              <a:buChar char="●"/>
            </a:pPr>
            <a:r>
              <a:rPr lang="en-GB" sz="1430" dirty="0"/>
              <a:t>E.g. Back at times when COVID just started, were places for people with positive test results went to (just before they caught it) more common in some parts of town than others?</a:t>
            </a:r>
            <a:endParaRPr sz="1430" dirty="0"/>
          </a:p>
        </p:txBody>
      </p:sp>
      <p:sp>
        <p:nvSpPr>
          <p:cNvPr id="94" name="Google Shape;94;p18"/>
          <p:cNvSpPr txBox="1">
            <a:spLocks noGrp="1"/>
          </p:cNvSpPr>
          <p:nvPr>
            <p:ph type="body" idx="1"/>
          </p:nvPr>
        </p:nvSpPr>
        <p:spPr>
          <a:xfrm>
            <a:off x="4718300" y="1228675"/>
            <a:ext cx="4260300" cy="3638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35"/>
              <a:buNone/>
            </a:pPr>
            <a:r>
              <a:rPr lang="en-GB" sz="1430" u="sng" dirty="0"/>
              <a:t>Distanced-based</a:t>
            </a:r>
            <a:endParaRPr sz="1430" u="sng" dirty="0"/>
          </a:p>
          <a:p>
            <a:pPr marL="457200" lvl="0" indent="-319405" algn="l" rtl="0">
              <a:spcBef>
                <a:spcPts val="1200"/>
              </a:spcBef>
              <a:spcAft>
                <a:spcPts val="0"/>
              </a:spcAft>
              <a:buSzPts val="1430"/>
              <a:buChar char="●"/>
            </a:pPr>
            <a:r>
              <a:rPr lang="en-GB" sz="1430" dirty="0"/>
              <a:t>Known as the </a:t>
            </a:r>
            <a:r>
              <a:rPr lang="en-GB" sz="1430" b="1" dirty="0"/>
              <a:t>second order property </a:t>
            </a:r>
            <a:r>
              <a:rPr lang="en-GB" sz="1430" dirty="0"/>
              <a:t>of a dataset</a:t>
            </a:r>
            <a:endParaRPr sz="1430" dirty="0"/>
          </a:p>
          <a:p>
            <a:pPr marL="457200" lvl="0" indent="-319405" algn="l" rtl="0">
              <a:spcBef>
                <a:spcPts val="0"/>
              </a:spcBef>
              <a:spcAft>
                <a:spcPts val="0"/>
              </a:spcAft>
              <a:buSzPts val="1430"/>
              <a:buChar char="●"/>
            </a:pPr>
            <a:r>
              <a:rPr lang="en-GB" sz="1430" dirty="0"/>
              <a:t>The influence of one observation on another (i.e. interactions).</a:t>
            </a:r>
            <a:br>
              <a:rPr lang="en-GB" sz="1430" dirty="0"/>
            </a:br>
            <a:endParaRPr sz="1430" dirty="0"/>
          </a:p>
          <a:p>
            <a:pPr marL="457200" lvl="0" indent="-319405" algn="l" rtl="0">
              <a:spcBef>
                <a:spcPts val="0"/>
              </a:spcBef>
              <a:spcAft>
                <a:spcPts val="0"/>
              </a:spcAft>
              <a:buSzPts val="1430"/>
              <a:buChar char="●"/>
            </a:pPr>
            <a:r>
              <a:rPr lang="en-GB" sz="1430" dirty="0"/>
              <a:t>Focus on </a:t>
            </a:r>
            <a:r>
              <a:rPr lang="en-GB" sz="1430" u="sng" dirty="0"/>
              <a:t>dispersion</a:t>
            </a:r>
            <a:r>
              <a:rPr lang="en-GB" sz="1430" dirty="0"/>
              <a:t>.</a:t>
            </a:r>
            <a:endParaRPr sz="1430" dirty="0"/>
          </a:p>
          <a:p>
            <a:pPr marL="457200" lvl="0" indent="-319405" algn="l" rtl="0">
              <a:spcBef>
                <a:spcPts val="0"/>
              </a:spcBef>
              <a:spcAft>
                <a:spcPts val="0"/>
              </a:spcAft>
              <a:buSzPts val="1430"/>
              <a:buChar char="●"/>
            </a:pPr>
            <a:r>
              <a:rPr lang="en-GB" sz="1430" dirty="0"/>
              <a:t>E.g. Covid is contagious. Among those who caught Covid, were some individuals more likely to be the ‘mega host’ of the virus and spread to other people?</a:t>
            </a:r>
            <a:endParaRPr sz="143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19"/>
          <p:cNvPicPr preferRelativeResize="0"/>
          <p:nvPr/>
        </p:nvPicPr>
        <p:blipFill>
          <a:blip r:embed="rId3">
            <a:alphaModFix/>
          </a:blip>
          <a:stretch>
            <a:fillRect/>
          </a:stretch>
        </p:blipFill>
        <p:spPr>
          <a:xfrm>
            <a:off x="636925" y="108150"/>
            <a:ext cx="7991600" cy="5597326"/>
          </a:xfrm>
          <a:prstGeom prst="rect">
            <a:avLst/>
          </a:prstGeom>
          <a:noFill/>
          <a:ln>
            <a:noFill/>
          </a:ln>
        </p:spPr>
      </p:pic>
      <p:sp>
        <p:nvSpPr>
          <p:cNvPr id="100" name="Google Shape;100;p19"/>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Example for first and second order dynamics</a:t>
            </a:r>
            <a:endParaRPr/>
          </a:p>
        </p:txBody>
      </p:sp>
      <p:sp>
        <p:nvSpPr>
          <p:cNvPr id="101" name="Google Shape;101;p19"/>
          <p:cNvSpPr/>
          <p:nvPr/>
        </p:nvSpPr>
        <p:spPr>
          <a:xfrm>
            <a:off x="7188325" y="1242625"/>
            <a:ext cx="1407900" cy="3012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
        <p:nvSpPr>
          <p:cNvPr id="102" name="Google Shape;102;p19"/>
          <p:cNvSpPr/>
          <p:nvPr/>
        </p:nvSpPr>
        <p:spPr>
          <a:xfrm>
            <a:off x="636925" y="1284925"/>
            <a:ext cx="1407900" cy="3481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
        <p:nvSpPr>
          <p:cNvPr id="103" name="Google Shape;103;p19"/>
          <p:cNvSpPr/>
          <p:nvPr/>
        </p:nvSpPr>
        <p:spPr>
          <a:xfrm>
            <a:off x="1344850" y="920175"/>
            <a:ext cx="6936600" cy="364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Tree>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3715</Words>
  <Application>Microsoft Office PowerPoint</Application>
  <PresentationFormat>On-screen Show (16:9)</PresentationFormat>
  <Paragraphs>252</Paragraphs>
  <Slides>37</Slides>
  <Notes>31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Source Code Pro</vt:lpstr>
      <vt:lpstr>Arial</vt:lpstr>
      <vt:lpstr>Trebuchet MS</vt:lpstr>
      <vt:lpstr>Amatic SC</vt:lpstr>
      <vt:lpstr>Beach Day</vt:lpstr>
      <vt:lpstr>Analysing spatial dynamics  using R and QGIS</vt:lpstr>
      <vt:lpstr>Today’s programme:</vt:lpstr>
      <vt:lpstr>Introduction to point pattern analysis</vt:lpstr>
      <vt:lpstr>How to see if observations cluster?</vt:lpstr>
      <vt:lpstr>Descriptive statistics</vt:lpstr>
      <vt:lpstr>Descriptive statistics</vt:lpstr>
      <vt:lpstr>Descriptive statistics</vt:lpstr>
      <vt:lpstr>Density-based &amp; distance-based analysis</vt:lpstr>
      <vt:lpstr>Example for first and second order dynamics</vt:lpstr>
      <vt:lpstr>Example for first and second order dynamics </vt:lpstr>
      <vt:lpstr>First and second order dynamics </vt:lpstr>
      <vt:lpstr>SPATIAL analysis for first and second order effects</vt:lpstr>
      <vt:lpstr>Dataset we will be looking at today</vt:lpstr>
      <vt:lpstr>Kernel density estimation </vt:lpstr>
      <vt:lpstr>Kernel density estimation</vt:lpstr>
      <vt:lpstr>Let’s see how it works in QGIS</vt:lpstr>
      <vt:lpstr>How do we know it’s clustering in a way we anticipated?</vt:lpstr>
      <vt:lpstr>How do we know it’s clustering in a way we anticipated?</vt:lpstr>
      <vt:lpstr>How do we know it’s clustering in a way we anticipated?</vt:lpstr>
      <vt:lpstr>How do we know it’s clustering in a way we anticipated?</vt:lpstr>
      <vt:lpstr>How do we know it’s clustering in a way we anticipated?</vt:lpstr>
      <vt:lpstr>How do we know it’s clustering in a way we anticipated?</vt:lpstr>
      <vt:lpstr>How do we know it’s clustering in a way we anticipated?</vt:lpstr>
      <vt:lpstr>How do we know it’s clustering in a way we anticipated?</vt:lpstr>
      <vt:lpstr>Nearest neighbour analysis</vt:lpstr>
      <vt:lpstr>Nearest neighbour analysis</vt:lpstr>
      <vt:lpstr>Let’s see how it works in QGIS</vt:lpstr>
      <vt:lpstr>Nearest neighbour analysis  </vt:lpstr>
      <vt:lpstr>Problems of scale</vt:lpstr>
      <vt:lpstr>Ripley’s K-Function</vt:lpstr>
      <vt:lpstr>Ripley’s K-Function </vt:lpstr>
      <vt:lpstr>Ripley’s K-Function</vt:lpstr>
      <vt:lpstr>Let’s see how it works in R </vt:lpstr>
      <vt:lpstr>Ripley’s K-Function</vt:lpstr>
      <vt:lpstr>Ripley’s K-Function </vt:lpstr>
      <vt:lpstr>Reference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Analysing spatial dynamics  using R and QGIS</dc:title>
  <cp:lastModifiedBy>Ki Tong</cp:lastModifiedBy>
  <cp:revision>74</cp:revision>
  <dcterms:modified xsi:type="dcterms:W3CDTF">2026-02-08T16:22:50Z</dcterms:modified>
</cp:coreProperties>
</file>